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722" r:id="rId3"/>
  </p:sldMasterIdLst>
  <p:notesMasterIdLst>
    <p:notesMasterId r:id="rId14"/>
  </p:notesMasterIdLst>
  <p:sldIdLst>
    <p:sldId id="293" r:id="rId4"/>
    <p:sldId id="314" r:id="rId5"/>
    <p:sldId id="341" r:id="rId6"/>
    <p:sldId id="330" r:id="rId7"/>
    <p:sldId id="339" r:id="rId8"/>
    <p:sldId id="340" r:id="rId9"/>
    <p:sldId id="342" r:id="rId10"/>
    <p:sldId id="343" r:id="rId11"/>
    <p:sldId id="290" r:id="rId12"/>
    <p:sldId id="276" r:id="rId1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8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8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8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8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84" charset="-128"/>
        <a:cs typeface="+mn-cs"/>
      </a:defRPr>
    </a:lvl5pPr>
    <a:lvl6pPr marL="2286000" algn="l" defTabSz="914400" rtl="0" eaLnBrk="1" latinLnBrk="0" hangingPunct="1">
      <a:defRPr kern="1200">
        <a:solidFill>
          <a:schemeClr val="tx1"/>
        </a:solidFill>
        <a:latin typeface="Arial" pitchFamily="34" charset="0"/>
        <a:ea typeface="ＭＳ Ｐゴシック" pitchFamily="-84" charset="-128"/>
        <a:cs typeface="+mn-cs"/>
      </a:defRPr>
    </a:lvl6pPr>
    <a:lvl7pPr marL="2743200" algn="l" defTabSz="914400" rtl="0" eaLnBrk="1" latinLnBrk="0" hangingPunct="1">
      <a:defRPr kern="1200">
        <a:solidFill>
          <a:schemeClr val="tx1"/>
        </a:solidFill>
        <a:latin typeface="Arial" pitchFamily="34" charset="0"/>
        <a:ea typeface="ＭＳ Ｐゴシック" pitchFamily="-84" charset="-128"/>
        <a:cs typeface="+mn-cs"/>
      </a:defRPr>
    </a:lvl7pPr>
    <a:lvl8pPr marL="3200400" algn="l" defTabSz="914400" rtl="0" eaLnBrk="1" latinLnBrk="0" hangingPunct="1">
      <a:defRPr kern="1200">
        <a:solidFill>
          <a:schemeClr val="tx1"/>
        </a:solidFill>
        <a:latin typeface="Arial" pitchFamily="34" charset="0"/>
        <a:ea typeface="ＭＳ Ｐゴシック" pitchFamily="-84" charset="-128"/>
        <a:cs typeface="+mn-cs"/>
      </a:defRPr>
    </a:lvl8pPr>
    <a:lvl9pPr marL="3657600" algn="l" defTabSz="914400" rtl="0" eaLnBrk="1" latinLnBrk="0" hangingPunct="1">
      <a:defRPr kern="1200">
        <a:solidFill>
          <a:schemeClr val="tx1"/>
        </a:solidFill>
        <a:latin typeface="Arial" pitchFamily="34" charset="0"/>
        <a:ea typeface="ＭＳ Ｐゴシック" pitchFamily="-84" charset="-128"/>
        <a:cs typeface="+mn-cs"/>
      </a:defRPr>
    </a:lvl9pPr>
  </p:defaultTextStyle>
  <p:extLst>
    <p:ext uri="{EFAFB233-063F-42B5-8137-9DF3F51BA10A}">
      <p15:sldGuideLst xmlns:p15="http://schemas.microsoft.com/office/powerpoint/2012/main">
        <p15:guide id="1" orient="horz" pos="216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800"/>
    <a:srgbClr val="BD8C00"/>
    <a:srgbClr val="5C1C49"/>
    <a:srgbClr val="646464"/>
    <a:srgbClr val="B83D00"/>
    <a:srgbClr val="713D04"/>
    <a:srgbClr val="3F4A13"/>
    <a:srgbClr val="052147"/>
    <a:srgbClr val="B50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85"/>
    <p:restoredTop sz="95393"/>
  </p:normalViewPr>
  <p:slideViewPr>
    <p:cSldViewPr snapToGrid="0" snapToObjects="1">
      <p:cViewPr varScale="1">
        <p:scale>
          <a:sx n="109" d="100"/>
          <a:sy n="109" d="100"/>
        </p:scale>
        <p:origin x="1976" y="184"/>
      </p:cViewPr>
      <p:guideLst>
        <p:guide orient="horz" pos="216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90722-0506-5941-B493-69448305BEC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B926F8B-F68A-624E-8E84-74DF591F4AFF}">
      <dgm:prSet custT="1"/>
      <dgm:spPr/>
      <dgm:t>
        <a:bodyPr/>
        <a:lstStyle/>
        <a:p>
          <a:r>
            <a:rPr lang="en-US" sz="1600" i="1" dirty="0"/>
            <a:t>“The narrative begins with the participants sitting in their apartment after losing their job and realizing rent is due. Despite selling most of their belongings, participants are not able to raise enough money to pay rent and are evicted from their apartment. </a:t>
          </a:r>
          <a:endParaRPr lang="en-US" sz="1600" dirty="0"/>
        </a:p>
      </dgm:t>
    </dgm:pt>
    <dgm:pt modelId="{32437FE4-9330-CB40-811C-A4C7D06C988F}" type="parTrans" cxnId="{7DDDCD01-0422-5249-BB2F-4AE9B636404B}">
      <dgm:prSet/>
      <dgm:spPr/>
      <dgm:t>
        <a:bodyPr/>
        <a:lstStyle/>
        <a:p>
          <a:endParaRPr lang="en-US"/>
        </a:p>
      </dgm:t>
    </dgm:pt>
    <dgm:pt modelId="{18C17E5A-7CE6-2141-8D88-C2706B147A3E}" type="sibTrans" cxnId="{7DDDCD01-0422-5249-BB2F-4AE9B636404B}">
      <dgm:prSet/>
      <dgm:spPr/>
      <dgm:t>
        <a:bodyPr/>
        <a:lstStyle/>
        <a:p>
          <a:endParaRPr lang="en-US"/>
        </a:p>
      </dgm:t>
    </dgm:pt>
    <dgm:pt modelId="{8EEDC226-3E94-4E42-B45B-E65377AA6EEB}">
      <dgm:prSet/>
      <dgm:spPr/>
      <dgm:t>
        <a:bodyPr/>
        <a:lstStyle/>
        <a:p>
          <a:r>
            <a:rPr lang="en-US" i="1" dirty="0"/>
            <a:t>Forced to live out of their car, they prepare themselves for the night by trying to find their toothbrush and other items needed to brush their teeth. Participants suddenly hear a police siren and are approached by a police officer who discovers the participants are living out of their car. Due to a city ordinance prohibiting the use of cars as homes in public spaces, the car is impounded. </a:t>
          </a:r>
          <a:endParaRPr lang="en-US" dirty="0"/>
        </a:p>
      </dgm:t>
    </dgm:pt>
    <dgm:pt modelId="{E0782950-262A-4A4F-A81B-7738D194415D}" type="parTrans" cxnId="{D5B9515C-70DB-F243-97D1-FE6009A1BEE3}">
      <dgm:prSet/>
      <dgm:spPr/>
      <dgm:t>
        <a:bodyPr/>
        <a:lstStyle/>
        <a:p>
          <a:endParaRPr lang="en-US"/>
        </a:p>
      </dgm:t>
    </dgm:pt>
    <dgm:pt modelId="{14F78CAC-8DE2-4941-BA70-05AB5A02C705}" type="sibTrans" cxnId="{D5B9515C-70DB-F243-97D1-FE6009A1BEE3}">
      <dgm:prSet/>
      <dgm:spPr/>
      <dgm:t>
        <a:bodyPr/>
        <a:lstStyle/>
        <a:p>
          <a:endParaRPr lang="en-US"/>
        </a:p>
      </dgm:t>
    </dgm:pt>
    <dgm:pt modelId="{26ADC69F-62DD-3041-94F4-D0D577D8ADC8}">
      <dgm:prSet/>
      <dgm:spPr/>
      <dgm:t>
        <a:bodyPr/>
        <a:lstStyle/>
        <a:p>
          <a:r>
            <a:rPr lang="en-US" i="1" dirty="0"/>
            <a:t>Participants are now traveling on a bus at night for shelter and warmth, when they are warned that there are two men onboard who may serve as a threat to them. One man may try to get unpleasantly close to the participant while the other may try to steal the participant’s backpack. In the bus, participants also interact with other non-threatening homeless people and learn about their experiences.”</a:t>
          </a:r>
          <a:endParaRPr lang="en-US" dirty="0"/>
        </a:p>
      </dgm:t>
    </dgm:pt>
    <dgm:pt modelId="{B1DA927C-4673-9E44-8480-4C4F25175C86}" type="parTrans" cxnId="{0C5D2A99-B5E3-8446-85B6-D71E684BEC89}">
      <dgm:prSet/>
      <dgm:spPr/>
      <dgm:t>
        <a:bodyPr/>
        <a:lstStyle/>
        <a:p>
          <a:endParaRPr lang="en-US"/>
        </a:p>
      </dgm:t>
    </dgm:pt>
    <dgm:pt modelId="{970F2D46-BD67-3B41-AEAF-ED5F64D6D852}" type="sibTrans" cxnId="{0C5D2A99-B5E3-8446-85B6-D71E684BEC89}">
      <dgm:prSet/>
      <dgm:spPr/>
      <dgm:t>
        <a:bodyPr/>
        <a:lstStyle/>
        <a:p>
          <a:endParaRPr lang="en-US"/>
        </a:p>
      </dgm:t>
    </dgm:pt>
    <dgm:pt modelId="{3C00CDAE-1BCA-3D4C-9049-66B634489AEC}" type="pres">
      <dgm:prSet presAssocID="{5EE90722-0506-5941-B493-69448305BECE}" presName="linear" presStyleCnt="0">
        <dgm:presLayoutVars>
          <dgm:animLvl val="lvl"/>
          <dgm:resizeHandles val="exact"/>
        </dgm:presLayoutVars>
      </dgm:prSet>
      <dgm:spPr/>
    </dgm:pt>
    <dgm:pt modelId="{9713C883-FA6C-434F-A469-838BA037A3D2}" type="pres">
      <dgm:prSet presAssocID="{1B926F8B-F68A-624E-8E84-74DF591F4AFF}" presName="parentText" presStyleLbl="node1" presStyleIdx="0" presStyleCnt="3" custScaleY="104657">
        <dgm:presLayoutVars>
          <dgm:chMax val="0"/>
          <dgm:bulletEnabled val="1"/>
        </dgm:presLayoutVars>
      </dgm:prSet>
      <dgm:spPr/>
    </dgm:pt>
    <dgm:pt modelId="{E2870375-1EC1-B94F-B481-C4477BE82483}" type="pres">
      <dgm:prSet presAssocID="{18C17E5A-7CE6-2141-8D88-C2706B147A3E}" presName="spacer" presStyleCnt="0"/>
      <dgm:spPr/>
    </dgm:pt>
    <dgm:pt modelId="{F92EEB62-7144-EF45-9FA2-3E11487598D7}" type="pres">
      <dgm:prSet presAssocID="{8EEDC226-3E94-4E42-B45B-E65377AA6EEB}" presName="parentText" presStyleLbl="node1" presStyleIdx="1" presStyleCnt="3">
        <dgm:presLayoutVars>
          <dgm:chMax val="0"/>
          <dgm:bulletEnabled val="1"/>
        </dgm:presLayoutVars>
      </dgm:prSet>
      <dgm:spPr/>
    </dgm:pt>
    <dgm:pt modelId="{CDF4AD80-6D92-6046-819C-487E34AFA6D3}" type="pres">
      <dgm:prSet presAssocID="{14F78CAC-8DE2-4941-BA70-05AB5A02C705}" presName="spacer" presStyleCnt="0"/>
      <dgm:spPr/>
    </dgm:pt>
    <dgm:pt modelId="{B68C8ADF-D673-4540-A414-77D979290003}" type="pres">
      <dgm:prSet presAssocID="{26ADC69F-62DD-3041-94F4-D0D577D8ADC8}" presName="parentText" presStyleLbl="node1" presStyleIdx="2" presStyleCnt="3">
        <dgm:presLayoutVars>
          <dgm:chMax val="0"/>
          <dgm:bulletEnabled val="1"/>
        </dgm:presLayoutVars>
      </dgm:prSet>
      <dgm:spPr/>
    </dgm:pt>
  </dgm:ptLst>
  <dgm:cxnLst>
    <dgm:cxn modelId="{7DDDCD01-0422-5249-BB2F-4AE9B636404B}" srcId="{5EE90722-0506-5941-B493-69448305BECE}" destId="{1B926F8B-F68A-624E-8E84-74DF591F4AFF}" srcOrd="0" destOrd="0" parTransId="{32437FE4-9330-CB40-811C-A4C7D06C988F}" sibTransId="{18C17E5A-7CE6-2141-8D88-C2706B147A3E}"/>
    <dgm:cxn modelId="{98601B0D-AB4D-ED49-A855-1DC0AD8667F9}" type="presOf" srcId="{8EEDC226-3E94-4E42-B45B-E65377AA6EEB}" destId="{F92EEB62-7144-EF45-9FA2-3E11487598D7}" srcOrd="0" destOrd="0" presId="urn:microsoft.com/office/officeart/2005/8/layout/vList2"/>
    <dgm:cxn modelId="{7314D547-2027-8B4C-9641-852B9C71E5E8}" type="presOf" srcId="{26ADC69F-62DD-3041-94F4-D0D577D8ADC8}" destId="{B68C8ADF-D673-4540-A414-77D979290003}" srcOrd="0" destOrd="0" presId="urn:microsoft.com/office/officeart/2005/8/layout/vList2"/>
    <dgm:cxn modelId="{D5B9515C-70DB-F243-97D1-FE6009A1BEE3}" srcId="{5EE90722-0506-5941-B493-69448305BECE}" destId="{8EEDC226-3E94-4E42-B45B-E65377AA6EEB}" srcOrd="1" destOrd="0" parTransId="{E0782950-262A-4A4F-A81B-7738D194415D}" sibTransId="{14F78CAC-8DE2-4941-BA70-05AB5A02C705}"/>
    <dgm:cxn modelId="{0C5D2A99-B5E3-8446-85B6-D71E684BEC89}" srcId="{5EE90722-0506-5941-B493-69448305BECE}" destId="{26ADC69F-62DD-3041-94F4-D0D577D8ADC8}" srcOrd="2" destOrd="0" parTransId="{B1DA927C-4673-9E44-8480-4C4F25175C86}" sibTransId="{970F2D46-BD67-3B41-AEAF-ED5F64D6D852}"/>
    <dgm:cxn modelId="{456620CF-642F-D942-B1CA-BAD5A4CC7304}" type="presOf" srcId="{5EE90722-0506-5941-B493-69448305BECE}" destId="{3C00CDAE-1BCA-3D4C-9049-66B634489AEC}" srcOrd="0" destOrd="0" presId="urn:microsoft.com/office/officeart/2005/8/layout/vList2"/>
    <dgm:cxn modelId="{08A0B2ED-7C6C-8444-9BCA-382915DD44EB}" type="presOf" srcId="{1B926F8B-F68A-624E-8E84-74DF591F4AFF}" destId="{9713C883-FA6C-434F-A469-838BA037A3D2}" srcOrd="0" destOrd="0" presId="urn:microsoft.com/office/officeart/2005/8/layout/vList2"/>
    <dgm:cxn modelId="{1AD32D8D-A761-1342-9413-AF45B548FB1E}" type="presParOf" srcId="{3C00CDAE-1BCA-3D4C-9049-66B634489AEC}" destId="{9713C883-FA6C-434F-A469-838BA037A3D2}" srcOrd="0" destOrd="0" presId="urn:microsoft.com/office/officeart/2005/8/layout/vList2"/>
    <dgm:cxn modelId="{B84DCA00-86A2-CB4D-A069-D4279081D8EA}" type="presParOf" srcId="{3C00CDAE-1BCA-3D4C-9049-66B634489AEC}" destId="{E2870375-1EC1-B94F-B481-C4477BE82483}" srcOrd="1" destOrd="0" presId="urn:microsoft.com/office/officeart/2005/8/layout/vList2"/>
    <dgm:cxn modelId="{30831224-AD2C-C64A-BFC9-FB45FDBA969C}" type="presParOf" srcId="{3C00CDAE-1BCA-3D4C-9049-66B634489AEC}" destId="{F92EEB62-7144-EF45-9FA2-3E11487598D7}" srcOrd="2" destOrd="0" presId="urn:microsoft.com/office/officeart/2005/8/layout/vList2"/>
    <dgm:cxn modelId="{3BA813DC-FE8E-C642-84DD-C013862B56BC}" type="presParOf" srcId="{3C00CDAE-1BCA-3D4C-9049-66B634489AEC}" destId="{CDF4AD80-6D92-6046-819C-487E34AFA6D3}" srcOrd="3" destOrd="0" presId="urn:microsoft.com/office/officeart/2005/8/layout/vList2"/>
    <dgm:cxn modelId="{6B9AA7DB-AA89-CB44-9B9B-05DD24C2F090}" type="presParOf" srcId="{3C00CDAE-1BCA-3D4C-9049-66B634489AEC}" destId="{B68C8ADF-D673-4540-A414-77D97929000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13C883-FA6C-434F-A469-838BA037A3D2}">
      <dsp:nvSpPr>
        <dsp:cNvPr id="0" name=""/>
        <dsp:cNvSpPr/>
      </dsp:nvSpPr>
      <dsp:spPr>
        <a:xfrm>
          <a:off x="0" y="104915"/>
          <a:ext cx="7136296" cy="136377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i="1" kern="1200" dirty="0"/>
            <a:t>“The narrative begins with the participants sitting in their apartment after losing their job and realizing rent is due. Despite selling most of their belongings, participants are not able to raise enough money to pay rent and are evicted from their apartment. </a:t>
          </a:r>
          <a:endParaRPr lang="en-US" sz="1600" kern="1200" dirty="0"/>
        </a:p>
      </dsp:txBody>
      <dsp:txXfrm>
        <a:off x="66574" y="171489"/>
        <a:ext cx="7003148" cy="1230624"/>
      </dsp:txXfrm>
    </dsp:sp>
    <dsp:sp modelId="{F92EEB62-7144-EF45-9FA2-3E11487598D7}">
      <dsp:nvSpPr>
        <dsp:cNvPr id="0" name=""/>
        <dsp:cNvSpPr/>
      </dsp:nvSpPr>
      <dsp:spPr>
        <a:xfrm>
          <a:off x="0" y="1511888"/>
          <a:ext cx="7136296" cy="130308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i="1" kern="1200" dirty="0"/>
            <a:t>Forced to live out of their car, they prepare themselves for the night by trying to find their toothbrush and other items needed to brush their teeth. Participants suddenly hear a police siren and are approached by a police officer who discovers the participants are living out of their car. Due to a city ordinance prohibiting the use of cars as homes in public spaces, the car is impounded. </a:t>
          </a:r>
          <a:endParaRPr lang="en-US" sz="1500" kern="1200" dirty="0"/>
        </a:p>
      </dsp:txBody>
      <dsp:txXfrm>
        <a:off x="63611" y="1575499"/>
        <a:ext cx="7009074" cy="1175865"/>
      </dsp:txXfrm>
    </dsp:sp>
    <dsp:sp modelId="{B68C8ADF-D673-4540-A414-77D979290003}">
      <dsp:nvSpPr>
        <dsp:cNvPr id="0" name=""/>
        <dsp:cNvSpPr/>
      </dsp:nvSpPr>
      <dsp:spPr>
        <a:xfrm>
          <a:off x="0" y="2858175"/>
          <a:ext cx="7136296" cy="130308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i="1" kern="1200" dirty="0"/>
            <a:t>Participants are now traveling on a bus at night for shelter and warmth, when they are warned that there are two men onboard who may serve as a threat to them. One man may try to get unpleasantly close to the participant while the other may try to steal the participant’s backpack. In the bus, participants also interact with other non-threatening homeless people and learn about their experiences.”</a:t>
          </a:r>
          <a:endParaRPr lang="en-US" sz="1500" kern="1200" dirty="0"/>
        </a:p>
      </dsp:txBody>
      <dsp:txXfrm>
        <a:off x="63611" y="2921786"/>
        <a:ext cx="7009074" cy="117586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5297D-4B7E-E84D-85BE-DDB9BFAE15C6}" type="datetimeFigureOut">
              <a:rPr lang="en-US" smtClean="0"/>
              <a:t>9/7/20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26DED-207F-C241-BF29-E03ECB3C65B2}" type="slidenum">
              <a:rPr lang="en-US" smtClean="0"/>
              <a:t>‹#›</a:t>
            </a:fld>
            <a:endParaRPr lang="en-US"/>
          </a:p>
        </p:txBody>
      </p:sp>
    </p:spTree>
    <p:extLst>
      <p:ext uri="{BB962C8B-B14F-4D97-AF65-F5344CB8AC3E}">
        <p14:creationId xmlns:p14="http://schemas.microsoft.com/office/powerpoint/2010/main" val="1340784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14363" y="-42863"/>
            <a:ext cx="7513637" cy="1143001"/>
          </a:xfrm>
        </p:spPr>
        <p:txBody>
          <a:bodyPr/>
          <a:lstStyle>
            <a:lvl1pPr>
              <a:lnSpc>
                <a:spcPct val="120000"/>
              </a:lnSpc>
              <a:spcAft>
                <a:spcPct val="20000"/>
              </a:spcAft>
              <a:defRPr/>
            </a:lvl1pPr>
          </a:lstStyle>
          <a:p>
            <a:pPr lvl="0"/>
            <a:r>
              <a:rPr lang="en-US" noProof="0" dirty="0"/>
              <a:t>Click to edit Master title style</a:t>
            </a:r>
          </a:p>
        </p:txBody>
      </p:sp>
      <p:sp>
        <p:nvSpPr>
          <p:cNvPr id="3075" name="Rectangle 3"/>
          <p:cNvSpPr>
            <a:spLocks noGrp="1" noChangeArrowheads="1"/>
          </p:cNvSpPr>
          <p:nvPr>
            <p:ph type="subTitle" idx="1"/>
          </p:nvPr>
        </p:nvSpPr>
        <p:spPr>
          <a:xfrm>
            <a:off x="566738" y="3076575"/>
            <a:ext cx="6400800" cy="1752600"/>
          </a:xfrm>
        </p:spPr>
        <p:txBody>
          <a:bodyPr/>
          <a:lstStyle>
            <a:lvl1pPr>
              <a:spcBef>
                <a:spcPct val="0"/>
              </a:spcBef>
              <a:spcAft>
                <a:spcPct val="0"/>
              </a:spcAft>
              <a:defRPr sz="3600"/>
            </a:lvl1pPr>
          </a:lstStyle>
          <a:p>
            <a:pPr lvl="0"/>
            <a:r>
              <a:rPr lang="en-US" noProof="0"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2113" y="-25400"/>
            <a:ext cx="2057400" cy="66817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69913" y="-25400"/>
            <a:ext cx="6019800" cy="66817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614363" y="-42863"/>
            <a:ext cx="7513637" cy="1143001"/>
          </a:xfrm>
        </p:spPr>
        <p:txBody>
          <a:bodyPr/>
          <a:lstStyle>
            <a:lvl1pPr>
              <a:lnSpc>
                <a:spcPct val="120000"/>
              </a:lnSpc>
              <a:spcAft>
                <a:spcPct val="20000"/>
              </a:spcAft>
              <a:defRPr/>
            </a:lvl1pPr>
          </a:lstStyle>
          <a:p>
            <a:pPr lvl="0"/>
            <a:r>
              <a:rPr lang="en-US" noProof="0" dirty="0"/>
              <a:t>Click to edit Master title style</a:t>
            </a:r>
          </a:p>
        </p:txBody>
      </p:sp>
      <p:sp>
        <p:nvSpPr>
          <p:cNvPr id="8" name="Rectangle 3"/>
          <p:cNvSpPr>
            <a:spLocks noGrp="1" noChangeArrowheads="1"/>
          </p:cNvSpPr>
          <p:nvPr>
            <p:ph type="subTitle" idx="1"/>
          </p:nvPr>
        </p:nvSpPr>
        <p:spPr>
          <a:xfrm>
            <a:off x="566738" y="3076575"/>
            <a:ext cx="6400800" cy="1752600"/>
          </a:xfrm>
        </p:spPr>
        <p:txBody>
          <a:bodyPr/>
          <a:lstStyle>
            <a:lvl1pPr>
              <a:spcBef>
                <a:spcPct val="0"/>
              </a:spcBef>
              <a:spcAft>
                <a:spcPct val="0"/>
              </a:spcAft>
              <a:defRPr sz="3600"/>
            </a:lvl1pPr>
          </a:lstStyle>
          <a:p>
            <a:pPr lvl="0"/>
            <a:r>
              <a:rPr lang="en-US" noProof="0" dirty="0"/>
              <a:t>Click to edit Master subtitle style</a:t>
            </a:r>
          </a:p>
        </p:txBody>
      </p:sp>
      <p:pic>
        <p:nvPicPr>
          <p:cNvPr id="5" name="Picture 4" descr="TTUS SEAL Bline.eps"/>
          <p:cNvPicPr>
            <a:picLocks noChangeAspect="1"/>
          </p:cNvPicPr>
          <p:nvPr userDrawn="1"/>
        </p:nvPicPr>
        <p:blipFill>
          <a:blip r:embed="rId2">
            <a:alphaModFix amt="13000"/>
            <a:extLst>
              <a:ext uri="{28A0092B-C50C-407E-A947-70E740481C1C}">
                <a14:useLocalDpi xmlns:a14="http://schemas.microsoft.com/office/drawing/2010/main" val="0"/>
              </a:ext>
            </a:extLst>
          </a:blip>
          <a:stretch>
            <a:fillRect/>
          </a:stretch>
        </p:blipFill>
        <p:spPr>
          <a:xfrm>
            <a:off x="4876133" y="1715449"/>
            <a:ext cx="4685806" cy="468580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614363" y="-25400"/>
            <a:ext cx="7515225" cy="1143000"/>
          </a:xfrm>
        </p:spPr>
        <p:txBody>
          <a:bodyPr/>
          <a:lstStyle/>
          <a:p>
            <a:r>
              <a:rPr lang="en-US"/>
              <a:t>Click to edit Master title style</a:t>
            </a:r>
          </a:p>
        </p:txBody>
      </p:sp>
      <p:sp>
        <p:nvSpPr>
          <p:cNvPr id="8" name="Content Placeholder 2"/>
          <p:cNvSpPr>
            <a:spLocks noGrp="1"/>
          </p:cNvSpPr>
          <p:nvPr>
            <p:ph idx="1"/>
          </p:nvPr>
        </p:nvSpPr>
        <p:spPr>
          <a:xfrm>
            <a:off x="569913" y="2130425"/>
            <a:ext cx="8229600"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722313" y="4406900"/>
            <a:ext cx="7772400" cy="1362075"/>
          </a:xfrm>
        </p:spPr>
        <p:txBody>
          <a:bodyPr anchor="t"/>
          <a:lstStyle>
            <a:lvl1pPr algn="l">
              <a:defRPr sz="4000" b="1" cap="all">
                <a:solidFill>
                  <a:schemeClr val="tx1"/>
                </a:solidFill>
              </a:defRPr>
            </a:lvl1pPr>
          </a:lstStyle>
          <a:p>
            <a:r>
              <a:rPr lang="en-US" dirty="0"/>
              <a:t>Click to edit Master title style</a:t>
            </a:r>
          </a:p>
        </p:txBody>
      </p:sp>
      <p:sp>
        <p:nvSpPr>
          <p:cNvPr id="8"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614363" y="-25400"/>
            <a:ext cx="7515225" cy="1143000"/>
          </a:xfrm>
        </p:spPr>
        <p:txBody>
          <a:bodyPr/>
          <a:lstStyle/>
          <a:p>
            <a:r>
              <a:rPr lang="en-US" dirty="0"/>
              <a:t>Click to edit Master title style</a:t>
            </a:r>
          </a:p>
        </p:txBody>
      </p:sp>
      <p:sp>
        <p:nvSpPr>
          <p:cNvPr id="9" name="Content Placeholder 2"/>
          <p:cNvSpPr>
            <a:spLocks noGrp="1"/>
          </p:cNvSpPr>
          <p:nvPr>
            <p:ph sz="half" idx="1"/>
          </p:nvPr>
        </p:nvSpPr>
        <p:spPr>
          <a:xfrm>
            <a:off x="569913" y="213042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4760913" y="213042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11"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1"/>
          <p:cNvSpPr>
            <a:spLocks noGrp="1"/>
          </p:cNvSpPr>
          <p:nvPr>
            <p:ph type="title"/>
          </p:nvPr>
        </p:nvSpPr>
        <p:spPr>
          <a:xfrm>
            <a:off x="614363" y="-25400"/>
            <a:ext cx="7515225" cy="1143000"/>
          </a:xfrm>
        </p:spPr>
        <p:txBody>
          <a:body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A422ECD-923B-40F6-B389-B1F8FD0FF72B}" type="datetimeFigureOut">
              <a:rPr lang="en-US"/>
              <a:pPr/>
              <a:t>9/7/20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mn-cs"/>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3E69A746-9A82-44B6-86BF-706BDDCB7A60}"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Title 1"/>
          <p:cNvSpPr>
            <a:spLocks noGrp="1"/>
          </p:cNvSpPr>
          <p:nvPr>
            <p:ph type="title"/>
          </p:nvPr>
        </p:nvSpPr>
        <p:spPr>
          <a:xfrm>
            <a:off x="1792288" y="4800600"/>
            <a:ext cx="5486400" cy="566738"/>
          </a:xfrm>
        </p:spPr>
        <p:txBody>
          <a:bodyPr anchor="b"/>
          <a:lstStyle>
            <a:lvl1pPr algn="l">
              <a:defRPr sz="2000" b="1">
                <a:solidFill>
                  <a:srgbClr val="000000"/>
                </a:solidFill>
              </a:defRPr>
            </a:lvl1pPr>
          </a:lstStyle>
          <a:p>
            <a:r>
              <a:rPr lang="en-US" dirty="0"/>
              <a:t>Click to edit Master title style</a:t>
            </a:r>
          </a:p>
        </p:txBody>
      </p:sp>
      <p:sp>
        <p:nvSpPr>
          <p:cNvPr id="12"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13"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614363" y="-25400"/>
            <a:ext cx="7515225" cy="1143000"/>
          </a:xfrm>
        </p:spPr>
        <p:txBody>
          <a:bodyPr/>
          <a:lstStyle/>
          <a:p>
            <a:r>
              <a:rPr lang="en-US"/>
              <a:t>Click to edit Master title style</a:t>
            </a:r>
          </a:p>
        </p:txBody>
      </p:sp>
      <p:sp>
        <p:nvSpPr>
          <p:cNvPr id="8" name="Vertical Text Placeholder 2"/>
          <p:cNvSpPr>
            <a:spLocks noGrp="1"/>
          </p:cNvSpPr>
          <p:nvPr>
            <p:ph type="body" orient="vert" idx="1"/>
          </p:nvPr>
        </p:nvSpPr>
        <p:spPr>
          <a:xfrm>
            <a:off x="569913" y="2130425"/>
            <a:ext cx="8229600" cy="45259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Vertical Title 1"/>
          <p:cNvSpPr>
            <a:spLocks noGrp="1"/>
          </p:cNvSpPr>
          <p:nvPr>
            <p:ph type="title" orient="vert"/>
          </p:nvPr>
        </p:nvSpPr>
        <p:spPr>
          <a:xfrm>
            <a:off x="6742113" y="-25400"/>
            <a:ext cx="2057400" cy="6681788"/>
          </a:xfrm>
        </p:spPr>
        <p:txBody>
          <a:bodyPr vert="eaVert"/>
          <a:lstStyle/>
          <a:p>
            <a:r>
              <a:rPr lang="en-US"/>
              <a:t>Click to edit Master title style</a:t>
            </a:r>
          </a:p>
        </p:txBody>
      </p:sp>
      <p:sp>
        <p:nvSpPr>
          <p:cNvPr id="8" name="Vertical Text Placeholder 2"/>
          <p:cNvSpPr>
            <a:spLocks noGrp="1"/>
          </p:cNvSpPr>
          <p:nvPr>
            <p:ph type="body" orient="vert" idx="1"/>
          </p:nvPr>
        </p:nvSpPr>
        <p:spPr>
          <a:xfrm>
            <a:off x="569913" y="-25400"/>
            <a:ext cx="6019800" cy="66817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EEA5C748-43FB-4D9E-8741-350F281D7572}" type="datetimeFigureOut">
              <a:rPr lang="en-US"/>
              <a:pPr/>
              <a:t>9/7/20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E4E44015-2FCE-484E-89FF-D6318AF37716}" type="slidenum">
              <a:rPr lang="en-US"/>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4077F80-56E2-452C-98DA-EA99231C3DCD}" type="datetimeFigureOut">
              <a:rPr lang="en-US"/>
              <a:pPr/>
              <a:t>9/7/20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8E858FB7-59C6-4623-82E6-7969586B6A0C}" type="slidenum">
              <a:rPr lang="en-US"/>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66B43522-A06B-40FD-B120-889C5D6E2AE8}" type="datetimeFigureOut">
              <a:rPr lang="en-US"/>
              <a:pPr/>
              <a:t>9/7/20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FDEE99C2-2B75-48B3-AA90-8470A480DBB4}" type="slidenum">
              <a:rPr lang="en-US"/>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FA0C8C09-5051-4933-B3C6-178C7FE09AB8}" type="datetimeFigureOut">
              <a:rPr lang="en-US"/>
              <a:pPr/>
              <a:t>9/7/20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693F6DD5-3A3D-45A3-8E61-830D464AD27C}" type="slidenum">
              <a:rPr lang="en-US"/>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CC5A7189-6D8E-4BDE-86D3-D4A4B5EB2251}" type="datetimeFigureOut">
              <a:rPr lang="en-US"/>
              <a:pPr/>
              <a:t>9/7/20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ABF24DEF-A51C-47AF-8469-FCC5F260CE43}" type="slidenum">
              <a:rPr lang="en-US"/>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53C259C1-0C34-48B0-BB55-B7C88E4A78D0}" type="datetimeFigureOut">
              <a:rPr lang="en-US"/>
              <a:pPr/>
              <a:t>9/7/20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49EFC87D-E528-487F-95C6-F1B1C019B9CC}" type="slidenum">
              <a:rPr lang="en-US"/>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242B74CA-CB70-4EDA-AFC6-1EEB7B1D5600}" type="datetimeFigureOut">
              <a:rPr lang="en-US"/>
              <a:pPr/>
              <a:t>9/7/20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D8339763-7D38-4282-9273-FAB631075F18}"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2DD7AAF-7983-45ED-AB05-8117142BFE7C}" type="datetimeFigureOut">
              <a:rPr lang="en-US"/>
              <a:pPr/>
              <a:t>9/7/20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068DABE7-3030-478D-A50C-DDC9EB63A472}" type="slidenum">
              <a:rPr lang="en-US"/>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31FB0F7B-63F9-4545-B6CC-FD6858607CBA}" type="datetimeFigureOut">
              <a:rPr lang="en-US"/>
              <a:pPr/>
              <a:t>9/7/20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5334CB38-E1AC-4B38-9976-9CC452A7EF95}" type="slidenum">
              <a:rPr lang="en-US"/>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3CA5F038-E7BB-4844-AE95-F618398B6332}" type="datetimeFigureOut">
              <a:rPr lang="en-US"/>
              <a:pPr/>
              <a:t>9/7/20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08FDC179-D131-459D-98B5-DECC4CA1FFAA}" type="slidenum">
              <a:rPr lang="en-US"/>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6B6081F4-C384-4169-9CF2-5F1565ADE656}" type="datetimeFigureOut">
              <a:rPr lang="en-US"/>
              <a:pPr/>
              <a:t>9/7/20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57CDF16A-951D-4546-95A9-D2C9D00EB49F}"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569913" y="213042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213042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emf"/><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14363" y="-25400"/>
            <a:ext cx="7515225"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569913" y="2130425"/>
            <a:ext cx="8229600"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81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rtl="0" eaLnBrk="0" fontAlgn="base" hangingPunct="0">
        <a:spcBef>
          <a:spcPct val="0"/>
        </a:spcBef>
        <a:spcAft>
          <a:spcPct val="0"/>
        </a:spcAft>
        <a:defRPr sz="2000">
          <a:solidFill>
            <a:schemeClr val="bg1"/>
          </a:solidFill>
          <a:latin typeface="+mj-lt"/>
          <a:ea typeface="+mj-ea"/>
          <a:cs typeface="ＭＳ Ｐゴシック" charset="0"/>
        </a:defRPr>
      </a:lvl1pPr>
      <a:lvl2pPr algn="l" rtl="0" eaLnBrk="0" fontAlgn="base" hangingPunct="0">
        <a:spcBef>
          <a:spcPct val="0"/>
        </a:spcBef>
        <a:spcAft>
          <a:spcPct val="0"/>
        </a:spcAft>
        <a:defRPr sz="2000">
          <a:solidFill>
            <a:schemeClr val="bg1"/>
          </a:solidFill>
          <a:latin typeface="Times New Roman" charset="0"/>
          <a:ea typeface="ＭＳ Ｐゴシック" charset="0"/>
          <a:cs typeface="ＭＳ Ｐゴシック" charset="0"/>
        </a:defRPr>
      </a:lvl2pPr>
      <a:lvl3pPr algn="l" rtl="0" eaLnBrk="0" fontAlgn="base" hangingPunct="0">
        <a:spcBef>
          <a:spcPct val="0"/>
        </a:spcBef>
        <a:spcAft>
          <a:spcPct val="0"/>
        </a:spcAft>
        <a:defRPr sz="2000">
          <a:solidFill>
            <a:schemeClr val="bg1"/>
          </a:solidFill>
          <a:latin typeface="Times New Roman" charset="0"/>
          <a:ea typeface="ＭＳ Ｐゴシック" charset="0"/>
          <a:cs typeface="ＭＳ Ｐゴシック" charset="0"/>
        </a:defRPr>
      </a:lvl3pPr>
      <a:lvl4pPr algn="l" rtl="0" eaLnBrk="0" fontAlgn="base" hangingPunct="0">
        <a:spcBef>
          <a:spcPct val="0"/>
        </a:spcBef>
        <a:spcAft>
          <a:spcPct val="0"/>
        </a:spcAft>
        <a:defRPr sz="2000">
          <a:solidFill>
            <a:schemeClr val="bg1"/>
          </a:solidFill>
          <a:latin typeface="Times New Roman" charset="0"/>
          <a:ea typeface="ＭＳ Ｐゴシック" charset="0"/>
          <a:cs typeface="ＭＳ Ｐゴシック" charset="0"/>
        </a:defRPr>
      </a:lvl4pPr>
      <a:lvl5pPr algn="l" rtl="0" eaLnBrk="0" fontAlgn="base" hangingPunct="0">
        <a:spcBef>
          <a:spcPct val="0"/>
        </a:spcBef>
        <a:spcAft>
          <a:spcPct val="0"/>
        </a:spcAft>
        <a:defRPr sz="2000">
          <a:solidFill>
            <a:schemeClr val="bg1"/>
          </a:solidFill>
          <a:latin typeface="Times New Roman" charset="0"/>
          <a:ea typeface="ＭＳ Ｐゴシック" charset="0"/>
          <a:cs typeface="ＭＳ Ｐゴシック" charset="0"/>
        </a:defRPr>
      </a:lvl5pPr>
      <a:lvl6pPr marL="457200" algn="l" rtl="0" fontAlgn="base">
        <a:spcBef>
          <a:spcPct val="0"/>
        </a:spcBef>
        <a:spcAft>
          <a:spcPct val="0"/>
        </a:spcAft>
        <a:defRPr sz="2000">
          <a:solidFill>
            <a:schemeClr val="bg1"/>
          </a:solidFill>
          <a:latin typeface="Times New Roman" charset="0"/>
          <a:ea typeface="ＭＳ Ｐゴシック" charset="0"/>
        </a:defRPr>
      </a:lvl6pPr>
      <a:lvl7pPr marL="914400" algn="l" rtl="0" fontAlgn="base">
        <a:spcBef>
          <a:spcPct val="0"/>
        </a:spcBef>
        <a:spcAft>
          <a:spcPct val="0"/>
        </a:spcAft>
        <a:defRPr sz="2000">
          <a:solidFill>
            <a:schemeClr val="bg1"/>
          </a:solidFill>
          <a:latin typeface="Times New Roman" charset="0"/>
          <a:ea typeface="ＭＳ Ｐゴシック" charset="0"/>
        </a:defRPr>
      </a:lvl7pPr>
      <a:lvl8pPr marL="1371600" algn="l" rtl="0" fontAlgn="base">
        <a:spcBef>
          <a:spcPct val="0"/>
        </a:spcBef>
        <a:spcAft>
          <a:spcPct val="0"/>
        </a:spcAft>
        <a:defRPr sz="2000">
          <a:solidFill>
            <a:schemeClr val="bg1"/>
          </a:solidFill>
          <a:latin typeface="Times New Roman" charset="0"/>
          <a:ea typeface="ＭＳ Ｐゴシック" charset="0"/>
        </a:defRPr>
      </a:lvl8pPr>
      <a:lvl9pPr marL="1828800" algn="l" rtl="0" fontAlgn="base">
        <a:spcBef>
          <a:spcPct val="0"/>
        </a:spcBef>
        <a:spcAft>
          <a:spcPct val="0"/>
        </a:spcAft>
        <a:defRPr sz="2000">
          <a:solidFill>
            <a:schemeClr val="bg1"/>
          </a:solidFill>
          <a:latin typeface="Times New Roman" charset="0"/>
          <a:ea typeface="ＭＳ Ｐゴシック" charset="0"/>
        </a:defRPr>
      </a:lvl9pPr>
    </p:titleStyle>
    <p:bodyStyle>
      <a:lvl1pPr marL="342900" indent="-342900" algn="l" rtl="0" eaLnBrk="0" fontAlgn="base" hangingPunct="0">
        <a:spcBef>
          <a:spcPct val="20000"/>
        </a:spcBef>
        <a:spcAft>
          <a:spcPct val="25000"/>
        </a:spcAft>
        <a:defRPr sz="3200">
          <a:solidFill>
            <a:schemeClr val="bg1"/>
          </a:solidFill>
          <a:latin typeface="+mn-lt"/>
          <a:ea typeface="+mn-ea"/>
          <a:cs typeface="ＭＳ Ｐゴシック" charset="0"/>
        </a:defRPr>
      </a:lvl1pPr>
      <a:lvl2pPr marL="400050" indent="-285750" algn="l" rtl="0" eaLnBrk="0" fontAlgn="base" hangingPunct="0">
        <a:spcBef>
          <a:spcPct val="20000"/>
        </a:spcBef>
        <a:spcAft>
          <a:spcPct val="0"/>
        </a:spcAft>
        <a:buClr>
          <a:srgbClr val="CC0000"/>
        </a:buClr>
        <a:buSzPct val="90000"/>
        <a:buFont typeface="Wingdings" pitchFamily="2" charset="2"/>
        <a:buChar char="§"/>
        <a:defRPr sz="2400">
          <a:solidFill>
            <a:schemeClr val="bg1"/>
          </a:solidFill>
          <a:latin typeface="+mn-lt"/>
          <a:ea typeface="+mn-ea"/>
        </a:defRPr>
      </a:lvl2pPr>
      <a:lvl3pPr marL="742950" indent="-228600" algn="l" rtl="0" eaLnBrk="0" fontAlgn="base" hangingPunct="0">
        <a:spcBef>
          <a:spcPct val="40000"/>
        </a:spcBef>
        <a:spcAft>
          <a:spcPct val="0"/>
        </a:spcAft>
        <a:buChar char="•"/>
        <a:defRPr i="1">
          <a:solidFill>
            <a:schemeClr val="bg1"/>
          </a:solidFill>
          <a:latin typeface="+mn-lt"/>
          <a:ea typeface="+mn-ea"/>
        </a:defRPr>
      </a:lvl3pPr>
      <a:lvl4pPr marL="1258888" indent="-228600" algn="l" rtl="0" eaLnBrk="0" fontAlgn="base" hangingPunct="0">
        <a:spcBef>
          <a:spcPct val="40000"/>
        </a:spcBef>
        <a:spcAft>
          <a:spcPct val="0"/>
        </a:spcAft>
        <a:buChar char="–"/>
        <a:defRPr>
          <a:solidFill>
            <a:schemeClr val="bg1"/>
          </a:solidFill>
          <a:latin typeface="+mn-lt"/>
          <a:ea typeface="+mn-ea"/>
        </a:defRPr>
      </a:lvl4pPr>
      <a:lvl5pPr marL="1422400" indent="406400" algn="l" rtl="0" eaLnBrk="0" fontAlgn="base" hangingPunct="0">
        <a:spcBef>
          <a:spcPct val="20000"/>
        </a:spcBef>
        <a:spcAft>
          <a:spcPct val="0"/>
        </a:spcAft>
        <a:defRPr>
          <a:solidFill>
            <a:schemeClr val="bg1"/>
          </a:solidFill>
          <a:latin typeface="+mn-lt"/>
          <a:ea typeface="+mn-ea"/>
        </a:defRPr>
      </a:lvl5pPr>
      <a:lvl6pPr marL="1879600" algn="l" rtl="0" fontAlgn="base">
        <a:spcBef>
          <a:spcPct val="20000"/>
        </a:spcBef>
        <a:spcAft>
          <a:spcPct val="0"/>
        </a:spcAft>
        <a:defRPr>
          <a:solidFill>
            <a:schemeClr val="bg1"/>
          </a:solidFill>
          <a:latin typeface="+mn-lt"/>
          <a:ea typeface="+mn-ea"/>
        </a:defRPr>
      </a:lvl6pPr>
      <a:lvl7pPr marL="2336800" algn="l" rtl="0" fontAlgn="base">
        <a:spcBef>
          <a:spcPct val="20000"/>
        </a:spcBef>
        <a:spcAft>
          <a:spcPct val="0"/>
        </a:spcAft>
        <a:defRPr>
          <a:solidFill>
            <a:schemeClr val="bg1"/>
          </a:solidFill>
          <a:latin typeface="+mn-lt"/>
          <a:ea typeface="+mn-ea"/>
        </a:defRPr>
      </a:lvl7pPr>
      <a:lvl8pPr marL="2794000" algn="l" rtl="0" fontAlgn="base">
        <a:spcBef>
          <a:spcPct val="20000"/>
        </a:spcBef>
        <a:spcAft>
          <a:spcPct val="0"/>
        </a:spcAft>
        <a:defRPr>
          <a:solidFill>
            <a:schemeClr val="bg1"/>
          </a:solidFill>
          <a:latin typeface="+mn-lt"/>
          <a:ea typeface="+mn-ea"/>
        </a:defRPr>
      </a:lvl8pPr>
      <a:lvl9pPr marL="3251200" algn="l" rtl="0" fontAlgn="base">
        <a:spcBef>
          <a:spcPct val="20000"/>
        </a:spcBef>
        <a:spcAft>
          <a:spcPct val="0"/>
        </a:spcAft>
        <a:defRPr>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1146175"/>
          </a:xfrm>
          <a:prstGeom prst="rect">
            <a:avLst/>
          </a:prstGeom>
          <a:solidFill>
            <a:srgbClr val="CC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CC0000"/>
              </a:solidFill>
            </a:endParaRPr>
          </a:p>
        </p:txBody>
      </p:sp>
      <p:pic>
        <p:nvPicPr>
          <p:cNvPr id="2051" name="Picture 7"/>
          <p:cNvPicPr>
            <a:picLocks noChangeAspect="1"/>
          </p:cNvPicPr>
          <p:nvPr userDrawn="1"/>
        </p:nvPicPr>
        <p:blipFill>
          <a:blip r:embed="rId13"/>
          <a:srcRect/>
          <a:stretch>
            <a:fillRect/>
          </a:stretch>
        </p:blipFill>
        <p:spPr bwMode="auto">
          <a:xfrm>
            <a:off x="7939088" y="134938"/>
            <a:ext cx="857250" cy="857250"/>
          </a:xfrm>
          <a:prstGeom prst="rect">
            <a:avLst/>
          </a:prstGeom>
          <a:noFill/>
          <a:ln w="9525">
            <a:noFill/>
            <a:miter lim="800000"/>
            <a:headEnd/>
            <a:tailEnd/>
          </a:ln>
        </p:spPr>
      </p:pic>
      <p:sp>
        <p:nvSpPr>
          <p:cNvPr id="9" name="Rectangle 2"/>
          <p:cNvSpPr>
            <a:spLocks noGrp="1" noChangeArrowheads="1"/>
          </p:cNvSpPr>
          <p:nvPr>
            <p:ph type="title"/>
          </p:nvPr>
        </p:nvSpPr>
        <p:spPr bwMode="auto">
          <a:xfrm>
            <a:off x="614363" y="-25400"/>
            <a:ext cx="7515225"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 name="Rectangle 3"/>
          <p:cNvSpPr>
            <a:spLocks noGrp="1" noChangeArrowheads="1"/>
          </p:cNvSpPr>
          <p:nvPr>
            <p:ph type="body" idx="1"/>
          </p:nvPr>
        </p:nvSpPr>
        <p:spPr bwMode="auto">
          <a:xfrm>
            <a:off x="569913" y="2130425"/>
            <a:ext cx="8229600"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815" r:id="rId1"/>
    <p:sldLayoutId id="2147483805" r:id="rId2"/>
    <p:sldLayoutId id="2147483806" r:id="rId3"/>
    <p:sldLayoutId id="2147483807" r:id="rId4"/>
    <p:sldLayoutId id="2147483808" r:id="rId5"/>
    <p:sldLayoutId id="2147483809" r:id="rId6"/>
    <p:sldLayoutId id="2147483810" r:id="rId7"/>
    <p:sldLayoutId id="2147483816" r:id="rId8"/>
    <p:sldLayoutId id="2147483811" r:id="rId9"/>
    <p:sldLayoutId id="2147483812" r:id="rId10"/>
    <p:sldLayoutId id="2147483813" r:id="rId11"/>
  </p:sldLayoutIdLst>
  <p:txStyles>
    <p:titleStyle>
      <a:lvl1pPr algn="l" defTabSz="457200" rtl="0" eaLnBrk="0" fontAlgn="base" hangingPunct="0">
        <a:spcBef>
          <a:spcPct val="0"/>
        </a:spcBef>
        <a:spcAft>
          <a:spcPct val="0"/>
        </a:spcAft>
        <a:defRPr sz="2000" kern="1200">
          <a:solidFill>
            <a:schemeClr val="bg1"/>
          </a:solidFill>
          <a:latin typeface="Times New Roman"/>
          <a:ea typeface="ＭＳ Ｐゴシック" charset="0"/>
          <a:cs typeface="Times New Roman"/>
        </a:defRPr>
      </a:lvl1pPr>
      <a:lvl2pPr algn="l" defTabSz="457200" rtl="0" eaLnBrk="0" fontAlgn="base" hangingPunct="0">
        <a:spcBef>
          <a:spcPct val="0"/>
        </a:spcBef>
        <a:spcAft>
          <a:spcPct val="0"/>
        </a:spcAft>
        <a:defRPr sz="2000">
          <a:solidFill>
            <a:schemeClr val="bg1"/>
          </a:solidFill>
          <a:latin typeface="Times New Roman" charset="0"/>
          <a:ea typeface="ＭＳ Ｐゴシック" charset="0"/>
        </a:defRPr>
      </a:lvl2pPr>
      <a:lvl3pPr algn="l" defTabSz="457200" rtl="0" eaLnBrk="0" fontAlgn="base" hangingPunct="0">
        <a:spcBef>
          <a:spcPct val="0"/>
        </a:spcBef>
        <a:spcAft>
          <a:spcPct val="0"/>
        </a:spcAft>
        <a:defRPr sz="2000">
          <a:solidFill>
            <a:schemeClr val="bg1"/>
          </a:solidFill>
          <a:latin typeface="Times New Roman" charset="0"/>
          <a:ea typeface="ＭＳ Ｐゴシック" charset="0"/>
        </a:defRPr>
      </a:lvl3pPr>
      <a:lvl4pPr algn="l" defTabSz="457200" rtl="0" eaLnBrk="0" fontAlgn="base" hangingPunct="0">
        <a:spcBef>
          <a:spcPct val="0"/>
        </a:spcBef>
        <a:spcAft>
          <a:spcPct val="0"/>
        </a:spcAft>
        <a:defRPr sz="2000">
          <a:solidFill>
            <a:schemeClr val="bg1"/>
          </a:solidFill>
          <a:latin typeface="Times New Roman" charset="0"/>
          <a:ea typeface="ＭＳ Ｐゴシック" charset="0"/>
        </a:defRPr>
      </a:lvl4pPr>
      <a:lvl5pPr algn="l" defTabSz="457200" rtl="0" eaLnBrk="0" fontAlgn="base" hangingPunct="0">
        <a:spcBef>
          <a:spcPct val="0"/>
        </a:spcBef>
        <a:spcAft>
          <a:spcPct val="0"/>
        </a:spcAft>
        <a:defRPr sz="2000">
          <a:solidFill>
            <a:schemeClr val="bg1"/>
          </a:solidFill>
          <a:latin typeface="Times New Roman" charset="0"/>
          <a:ea typeface="ＭＳ Ｐゴシック" charset="0"/>
        </a:defRPr>
      </a:lvl5pPr>
      <a:lvl6pPr marL="457200" algn="l" defTabSz="457200" rtl="0" fontAlgn="base">
        <a:spcBef>
          <a:spcPct val="0"/>
        </a:spcBef>
        <a:spcAft>
          <a:spcPct val="0"/>
        </a:spcAft>
        <a:defRPr sz="2000">
          <a:solidFill>
            <a:schemeClr val="bg1"/>
          </a:solidFill>
          <a:latin typeface="Times New Roman" charset="0"/>
          <a:ea typeface="ＭＳ Ｐゴシック" charset="0"/>
        </a:defRPr>
      </a:lvl6pPr>
      <a:lvl7pPr marL="914400" algn="l" defTabSz="457200" rtl="0" fontAlgn="base">
        <a:spcBef>
          <a:spcPct val="0"/>
        </a:spcBef>
        <a:spcAft>
          <a:spcPct val="0"/>
        </a:spcAft>
        <a:defRPr sz="2000">
          <a:solidFill>
            <a:schemeClr val="bg1"/>
          </a:solidFill>
          <a:latin typeface="Times New Roman" charset="0"/>
          <a:ea typeface="ＭＳ Ｐゴシック" charset="0"/>
        </a:defRPr>
      </a:lvl7pPr>
      <a:lvl8pPr marL="1371600" algn="l" defTabSz="457200" rtl="0" fontAlgn="base">
        <a:spcBef>
          <a:spcPct val="0"/>
        </a:spcBef>
        <a:spcAft>
          <a:spcPct val="0"/>
        </a:spcAft>
        <a:defRPr sz="2000">
          <a:solidFill>
            <a:schemeClr val="bg1"/>
          </a:solidFill>
          <a:latin typeface="Times New Roman" charset="0"/>
          <a:ea typeface="ＭＳ Ｐゴシック" charset="0"/>
        </a:defRPr>
      </a:lvl8pPr>
      <a:lvl9pPr marL="1828800" algn="l" defTabSz="457200" rtl="0" fontAlgn="base">
        <a:spcBef>
          <a:spcPct val="0"/>
        </a:spcBef>
        <a:spcAft>
          <a:spcPct val="0"/>
        </a:spcAft>
        <a:defRPr sz="2000">
          <a:solidFill>
            <a:schemeClr val="bg1"/>
          </a:solidFill>
          <a:latin typeface="Times New Roman" charset="0"/>
          <a:ea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defRPr sz="3200" kern="1200">
          <a:solidFill>
            <a:schemeClr val="tx1"/>
          </a:solidFill>
          <a:latin typeface="Times New Roman"/>
          <a:ea typeface="ＭＳ Ｐゴシック" charset="0"/>
          <a:cs typeface="Times New Roman"/>
        </a:defRPr>
      </a:lvl1pPr>
      <a:lvl2pPr marL="800100" indent="-342900" algn="l" defTabSz="457200" rtl="0" eaLnBrk="0" fontAlgn="base" hangingPunct="0">
        <a:spcBef>
          <a:spcPct val="20000"/>
        </a:spcBef>
        <a:spcAft>
          <a:spcPct val="0"/>
        </a:spcAft>
        <a:buClr>
          <a:srgbClr val="CC0000"/>
        </a:buClr>
        <a:buFont typeface="Wingdings" pitchFamily="2" charset="2"/>
        <a:buChar char="§"/>
        <a:defRPr sz="2400" kern="1200">
          <a:solidFill>
            <a:srgbClr val="000000"/>
          </a:solidFill>
          <a:latin typeface="Times New Roman"/>
          <a:ea typeface="ＭＳ Ｐゴシック" charset="0"/>
          <a:cs typeface="Times New Roman"/>
        </a:defRPr>
      </a:lvl2pPr>
      <a:lvl3pPr marL="1200150" indent="-285750" algn="l" defTabSz="457200" rtl="0" eaLnBrk="0" fontAlgn="base" hangingPunct="0">
        <a:spcBef>
          <a:spcPct val="20000"/>
        </a:spcBef>
        <a:spcAft>
          <a:spcPct val="0"/>
        </a:spcAft>
        <a:buFont typeface="Arial" pitchFamily="34" charset="0"/>
        <a:buChar char="•"/>
        <a:defRPr i="1" kern="1200">
          <a:solidFill>
            <a:schemeClr val="tx1"/>
          </a:solidFill>
          <a:latin typeface="Times New Roman"/>
          <a:ea typeface="ＭＳ Ｐゴシック" charset="0"/>
          <a:cs typeface="Times New Roman"/>
        </a:defRPr>
      </a:lvl3pPr>
      <a:lvl4pPr marL="1657350" indent="-285750" algn="l" defTabSz="457200" rtl="0" eaLnBrk="0" fontAlgn="base" hangingPunct="0">
        <a:spcBef>
          <a:spcPct val="20000"/>
        </a:spcBef>
        <a:spcAft>
          <a:spcPct val="0"/>
        </a:spcAft>
        <a:buFont typeface="Lucida Grande" pitchFamily="-84" charset="0"/>
        <a:buChar char="-"/>
        <a:defRPr kern="1200">
          <a:solidFill>
            <a:schemeClr val="tx1"/>
          </a:solidFill>
          <a:latin typeface="Times New Roman"/>
          <a:ea typeface="ＭＳ Ｐゴシック" charset="0"/>
          <a:cs typeface="Times New Roman"/>
        </a:defRPr>
      </a:lvl4pPr>
      <a:lvl5pPr marL="1828800" algn="l" defTabSz="457200" rtl="0" eaLnBrk="0" fontAlgn="base" hangingPunct="0">
        <a:spcBef>
          <a:spcPct val="20000"/>
        </a:spcBef>
        <a:spcAft>
          <a:spcPct val="0"/>
        </a:spcAft>
        <a:buClr>
          <a:srgbClr val="CC0000"/>
        </a:buClr>
        <a:defRPr kern="1200">
          <a:solidFill>
            <a:schemeClr val="tx1"/>
          </a:solidFill>
          <a:latin typeface="Times New Roman"/>
          <a:ea typeface="ＭＳ Ｐゴシック" charset="0"/>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9144000" cy="1146175"/>
          </a:xfrm>
          <a:prstGeom prst="rect">
            <a:avLst/>
          </a:prstGeom>
          <a:solidFill>
            <a:srgbClr val="CC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CC0000"/>
              </a:solidFill>
            </a:endParaRPr>
          </a:p>
        </p:txBody>
      </p:sp>
      <p:sp>
        <p:nvSpPr>
          <p:cNvPr id="7" name="Title 1"/>
          <p:cNvSpPr txBox="1">
            <a:spLocks/>
          </p:cNvSpPr>
          <p:nvPr userDrawn="1"/>
        </p:nvSpPr>
        <p:spPr bwMode="auto">
          <a:xfrm>
            <a:off x="1274763" y="-25400"/>
            <a:ext cx="68961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chor="ctr"/>
          <a:lstStyle>
            <a:lvl1pPr algn="l" defTabSz="457200" rtl="0" eaLnBrk="0" fontAlgn="base" hangingPunct="0">
              <a:spcBef>
                <a:spcPct val="0"/>
              </a:spcBef>
              <a:spcAft>
                <a:spcPct val="0"/>
              </a:spcAft>
              <a:defRPr sz="2000" kern="1200">
                <a:solidFill>
                  <a:schemeClr val="bg1"/>
                </a:solidFill>
                <a:latin typeface="Times New Roman"/>
                <a:ea typeface="ＭＳ Ｐゴシック" charset="0"/>
                <a:cs typeface="Times New Roman"/>
              </a:defRPr>
            </a:lvl1pPr>
            <a:lvl2pPr algn="l" defTabSz="457200" rtl="0" eaLnBrk="0" fontAlgn="base" hangingPunct="0">
              <a:spcBef>
                <a:spcPct val="0"/>
              </a:spcBef>
              <a:spcAft>
                <a:spcPct val="0"/>
              </a:spcAft>
              <a:defRPr sz="2000">
                <a:solidFill>
                  <a:schemeClr val="bg1"/>
                </a:solidFill>
                <a:latin typeface="Times New Roman" charset="0"/>
                <a:ea typeface="ＭＳ Ｐゴシック" charset="0"/>
              </a:defRPr>
            </a:lvl2pPr>
            <a:lvl3pPr algn="l" defTabSz="457200" rtl="0" eaLnBrk="0" fontAlgn="base" hangingPunct="0">
              <a:spcBef>
                <a:spcPct val="0"/>
              </a:spcBef>
              <a:spcAft>
                <a:spcPct val="0"/>
              </a:spcAft>
              <a:defRPr sz="2000">
                <a:solidFill>
                  <a:schemeClr val="bg1"/>
                </a:solidFill>
                <a:latin typeface="Times New Roman" charset="0"/>
                <a:ea typeface="ＭＳ Ｐゴシック" charset="0"/>
              </a:defRPr>
            </a:lvl3pPr>
            <a:lvl4pPr algn="l" defTabSz="457200" rtl="0" eaLnBrk="0" fontAlgn="base" hangingPunct="0">
              <a:spcBef>
                <a:spcPct val="0"/>
              </a:spcBef>
              <a:spcAft>
                <a:spcPct val="0"/>
              </a:spcAft>
              <a:defRPr sz="2000">
                <a:solidFill>
                  <a:schemeClr val="bg1"/>
                </a:solidFill>
                <a:latin typeface="Times New Roman" charset="0"/>
                <a:ea typeface="ＭＳ Ｐゴシック" charset="0"/>
              </a:defRPr>
            </a:lvl4pPr>
            <a:lvl5pPr algn="l" defTabSz="457200" rtl="0" eaLnBrk="0" fontAlgn="base" hangingPunct="0">
              <a:spcBef>
                <a:spcPct val="0"/>
              </a:spcBef>
              <a:spcAft>
                <a:spcPct val="0"/>
              </a:spcAft>
              <a:defRPr sz="2000">
                <a:solidFill>
                  <a:schemeClr val="bg1"/>
                </a:solidFill>
                <a:latin typeface="Times New Roman" charset="0"/>
                <a:ea typeface="ＭＳ Ｐゴシック" charset="0"/>
              </a:defRPr>
            </a:lvl5pPr>
            <a:lvl6pPr marL="457200" algn="l" defTabSz="457200" rtl="0" fontAlgn="base">
              <a:spcBef>
                <a:spcPct val="0"/>
              </a:spcBef>
              <a:spcAft>
                <a:spcPct val="0"/>
              </a:spcAft>
              <a:defRPr sz="2000">
                <a:solidFill>
                  <a:schemeClr val="bg1"/>
                </a:solidFill>
                <a:latin typeface="Times New Roman" charset="0"/>
                <a:ea typeface="ＭＳ Ｐゴシック" charset="0"/>
              </a:defRPr>
            </a:lvl6pPr>
            <a:lvl7pPr marL="914400" algn="l" defTabSz="457200" rtl="0" fontAlgn="base">
              <a:spcBef>
                <a:spcPct val="0"/>
              </a:spcBef>
              <a:spcAft>
                <a:spcPct val="0"/>
              </a:spcAft>
              <a:defRPr sz="2000">
                <a:solidFill>
                  <a:schemeClr val="bg1"/>
                </a:solidFill>
                <a:latin typeface="Times New Roman" charset="0"/>
                <a:ea typeface="ＭＳ Ｐゴシック" charset="0"/>
              </a:defRPr>
            </a:lvl7pPr>
            <a:lvl8pPr marL="1371600" algn="l" defTabSz="457200" rtl="0" fontAlgn="base">
              <a:spcBef>
                <a:spcPct val="0"/>
              </a:spcBef>
              <a:spcAft>
                <a:spcPct val="0"/>
              </a:spcAft>
              <a:defRPr sz="2000">
                <a:solidFill>
                  <a:schemeClr val="bg1"/>
                </a:solidFill>
                <a:latin typeface="Times New Roman" charset="0"/>
                <a:ea typeface="ＭＳ Ｐゴシック" charset="0"/>
              </a:defRPr>
            </a:lvl8pPr>
            <a:lvl9pPr marL="1828800" algn="l" defTabSz="457200" rtl="0" fontAlgn="base">
              <a:spcBef>
                <a:spcPct val="0"/>
              </a:spcBef>
              <a:spcAft>
                <a:spcPct val="0"/>
              </a:spcAft>
              <a:defRPr sz="2000">
                <a:solidFill>
                  <a:schemeClr val="bg1"/>
                </a:solidFill>
                <a:latin typeface="Times New Roman" charset="0"/>
                <a:ea typeface="ＭＳ Ｐゴシック" charset="0"/>
              </a:defRPr>
            </a:lvl9pPr>
          </a:lstStyle>
          <a:p>
            <a:pPr>
              <a:defRPr/>
            </a:pPr>
            <a:r>
              <a:rPr lang="en-US"/>
              <a:t>TEXAS TECH UNIVERSITY SYSTEM</a:t>
            </a:r>
            <a:endParaRPr lang="en-US" dirty="0"/>
          </a:p>
        </p:txBody>
      </p:sp>
      <p:pic>
        <p:nvPicPr>
          <p:cNvPr id="5124" name="Picture 7"/>
          <p:cNvPicPr>
            <a:picLocks noChangeAspect="1"/>
          </p:cNvPicPr>
          <p:nvPr userDrawn="1"/>
        </p:nvPicPr>
        <p:blipFill>
          <a:blip r:embed="rId13"/>
          <a:srcRect/>
          <a:stretch>
            <a:fillRect/>
          </a:stretch>
        </p:blipFill>
        <p:spPr bwMode="auto">
          <a:xfrm>
            <a:off x="376238" y="134938"/>
            <a:ext cx="857250" cy="8572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kgyanwal/krishana_VR_student_choice/blob/gh-pages/paper_review.md" TargetMode="External"/><Relationship Id="rId2" Type="http://schemas.openxmlformats.org/officeDocument/2006/relationships/hyperlink" Target="https://www.awakenthegreatnesswithin.com/20-affirmations-that-will-attract-love-into-your-life/" TargetMode="Externa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svg"/><Relationship Id="rId2" Type="http://schemas.openxmlformats.org/officeDocument/2006/relationships/image" Target="../media/image19.emf"/><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hyperlink" Target="https://creativecommons.org/licenses/by-sa/3.0/" TargetMode="External"/><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hyperlink" Target="https://geobrava.wordpress.com/2016/12/15/augmented-and-virtual-reality-headsets-growing-at-108-3/" TargetMode="External"/><Relationship Id="rId5" Type="http://schemas.openxmlformats.org/officeDocument/2006/relationships/image" Target="../media/image8.svg"/><Relationship Id="rId10" Type="http://schemas.openxmlformats.org/officeDocument/2006/relationships/image" Target="../media/image13.jpg"/><Relationship Id="rId4" Type="http://schemas.openxmlformats.org/officeDocument/2006/relationships/image" Target="../media/image7.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lgn="ctr" eaLnBrk="1" hangingPunct="1">
              <a:defRPr/>
            </a:pPr>
            <a:r>
              <a:rPr lang="en-US" sz="2400" b="1" dirty="0">
                <a:latin typeface="+mn-lt"/>
              </a:rPr>
              <a:t>VR to teach Empathy</a:t>
            </a:r>
            <a:endParaRPr lang="en-US" sz="2400" dirty="0">
              <a:latin typeface="+mn-lt"/>
              <a:cs typeface="+mj-cs"/>
            </a:endParaRPr>
          </a:p>
        </p:txBody>
      </p:sp>
      <p:sp>
        <p:nvSpPr>
          <p:cNvPr id="26627" name="Rectangle 3"/>
          <p:cNvSpPr>
            <a:spLocks noGrp="1" noChangeArrowheads="1"/>
          </p:cNvSpPr>
          <p:nvPr>
            <p:ph idx="1"/>
          </p:nvPr>
        </p:nvSpPr>
        <p:spPr/>
        <p:txBody>
          <a:bodyPr/>
          <a:lstStyle/>
          <a:p>
            <a:pPr marL="0" indent="0" eaLnBrk="1" hangingPunct="1">
              <a:buFont typeface="Arial" charset="0"/>
              <a:buNone/>
              <a:defRPr/>
            </a:pPr>
            <a:endParaRPr lang="en-US" sz="2800" dirty="0">
              <a:latin typeface="+mn-lt"/>
              <a:cs typeface="+mn-cs"/>
            </a:endParaRPr>
          </a:p>
          <a:p>
            <a:pPr marL="0" indent="0" eaLnBrk="1" hangingPunct="1">
              <a:buFont typeface="Arial" charset="0"/>
              <a:buNone/>
              <a:defRPr/>
            </a:pPr>
            <a:endParaRPr lang="en-US" sz="2800" dirty="0">
              <a:latin typeface="+mn-lt"/>
              <a:cs typeface="+mn-cs"/>
            </a:endParaRPr>
          </a:p>
        </p:txBody>
      </p:sp>
      <p:sp>
        <p:nvSpPr>
          <p:cNvPr id="3" name="TextBox 2">
            <a:extLst>
              <a:ext uri="{FF2B5EF4-FFF2-40B4-BE49-F238E27FC236}">
                <a16:creationId xmlns:a16="http://schemas.microsoft.com/office/drawing/2014/main" id="{B94F87A0-5382-654E-83E0-9B27B40C968E}"/>
              </a:ext>
            </a:extLst>
          </p:cNvPr>
          <p:cNvSpPr txBox="1"/>
          <p:nvPr/>
        </p:nvSpPr>
        <p:spPr>
          <a:xfrm>
            <a:off x="0" y="1409443"/>
            <a:ext cx="9144000" cy="6309420"/>
          </a:xfrm>
          <a:prstGeom prst="rect">
            <a:avLst/>
          </a:prstGeom>
          <a:noFill/>
        </p:spPr>
        <p:txBody>
          <a:bodyPr wrap="square" rtlCol="0">
            <a:spAutoFit/>
          </a:bodyPr>
          <a:lstStyle/>
          <a:p>
            <a:pPr marL="0" indent="0" algn="ctr" eaLnBrk="1" hangingPunct="1"/>
            <a:r>
              <a:rPr lang="en-US" dirty="0">
                <a:latin typeface="+mn-lt"/>
              </a:rPr>
              <a:t>Presented By: </a:t>
            </a:r>
          </a:p>
          <a:p>
            <a:pPr marL="0" indent="0" algn="ctr" eaLnBrk="1" hangingPunct="1"/>
            <a:r>
              <a:rPr lang="en-US" b="1" dirty="0" err="1">
                <a:latin typeface="+mn-lt"/>
              </a:rPr>
              <a:t>Krishana</a:t>
            </a:r>
            <a:r>
              <a:rPr lang="en-US" b="1" dirty="0">
                <a:latin typeface="+mn-lt"/>
              </a:rPr>
              <a:t> </a:t>
            </a:r>
            <a:r>
              <a:rPr lang="en-US" b="1" dirty="0" err="1">
                <a:latin typeface="+mn-lt"/>
              </a:rPr>
              <a:t>Gyanwali</a:t>
            </a:r>
            <a:endParaRPr lang="en-US" altLang="ja-JP" b="1" dirty="0">
              <a:latin typeface="+mn-lt"/>
            </a:endParaRPr>
          </a:p>
          <a:p>
            <a:pPr marL="0" indent="0" algn="ctr" eaLnBrk="1" hangingPunct="1"/>
            <a:r>
              <a:rPr lang="en-US" i="1" dirty="0">
                <a:latin typeface="+mn-lt"/>
              </a:rPr>
              <a:t>Sr. Application Engineer at DTC (Data Science Team, Bank </a:t>
            </a:r>
            <a:r>
              <a:rPr lang="en-US" i="1" dirty="0" err="1">
                <a:latin typeface="+mn-lt"/>
              </a:rPr>
              <a:t>oF</a:t>
            </a:r>
            <a:r>
              <a:rPr lang="en-US" i="1" dirty="0">
                <a:latin typeface="+mn-lt"/>
              </a:rPr>
              <a:t> America, Plano Texas)</a:t>
            </a:r>
          </a:p>
          <a:p>
            <a:pPr marL="0" indent="0" algn="ctr" eaLnBrk="1" hangingPunct="1"/>
            <a:r>
              <a:rPr lang="en-US" i="1" dirty="0">
                <a:latin typeface="+mn-lt"/>
              </a:rPr>
              <a:t>Graduate Student, Computer Science, Texas Tech</a:t>
            </a:r>
          </a:p>
          <a:p>
            <a:pPr marL="0" indent="0" algn="ctr" eaLnBrk="1" hangingPunct="1"/>
            <a:endParaRPr lang="en-US" i="1" dirty="0">
              <a:latin typeface="+mn-lt"/>
            </a:endParaRPr>
          </a:p>
          <a:p>
            <a:pPr marL="0" indent="0" algn="ctr" eaLnBrk="1" hangingPunct="1"/>
            <a:endParaRPr lang="en-US" i="1" dirty="0">
              <a:latin typeface="+mn-lt"/>
            </a:endParaRPr>
          </a:p>
          <a:p>
            <a:pPr marL="0" indent="0" algn="ctr" eaLnBrk="1" hangingPunct="1"/>
            <a:r>
              <a:rPr lang="en-US" sz="2000" b="1" i="1" dirty="0">
                <a:solidFill>
                  <a:srgbClr val="00B050"/>
                </a:solidFill>
                <a:latin typeface="Algerian" pitchFamily="82" charset="77"/>
                <a:cs typeface="Apple Chancery" panose="03020702040506060504" pitchFamily="66" charset="-79"/>
              </a:rPr>
              <a:t>“See the light in each other. Be the light for each other.” :-Anonymous</a:t>
            </a:r>
          </a:p>
          <a:p>
            <a:pPr marL="0" indent="0" algn="ctr" eaLnBrk="1" hangingPunct="1"/>
            <a:endParaRPr lang="en-US" b="1" i="1" dirty="0">
              <a:latin typeface="Apple Chancery" panose="03020702040506060504" pitchFamily="66" charset="-79"/>
              <a:cs typeface="Apple Chancery" panose="03020702040506060504" pitchFamily="66" charset="-79"/>
            </a:endParaRPr>
          </a:p>
          <a:p>
            <a:pPr marL="0" indent="0" algn="ctr" eaLnBrk="1" hangingPunct="1"/>
            <a:endParaRPr lang="en-US" b="1" i="1" dirty="0">
              <a:latin typeface="Apple Chancery" panose="03020702040506060504" pitchFamily="66" charset="-79"/>
              <a:cs typeface="Apple Chancery" panose="03020702040506060504" pitchFamily="66" charset="-79"/>
            </a:endParaRPr>
          </a:p>
          <a:p>
            <a:pPr algn="ctr"/>
            <a:r>
              <a:rPr lang="en-US" sz="2000" b="1" i="1" dirty="0">
                <a:solidFill>
                  <a:srgbClr val="00B050"/>
                </a:solidFill>
                <a:latin typeface="Algerian" panose="020F0502020204030204" pitchFamily="34" charset="0"/>
                <a:cs typeface="Algerian" panose="020F0502020204030204" pitchFamily="34" charset="0"/>
              </a:rPr>
              <a:t>“If you judge people, you have no time to </a:t>
            </a:r>
            <a:r>
              <a:rPr lang="en-US" sz="2000" b="1" i="1" dirty="0">
                <a:solidFill>
                  <a:srgbClr val="00B050"/>
                </a:solidFill>
                <a:latin typeface="Algerian" panose="020F0502020204030204" pitchFamily="34" charset="0"/>
                <a:cs typeface="Algerian" panose="020F0502020204030204" pitchFamily="34" charset="0"/>
                <a:hlinkClick r:id="rId2">
                  <a:extLst>
                    <a:ext uri="{A12FA001-AC4F-418D-AE19-62706E023703}">
                      <ahyp:hlinkClr xmlns:ahyp="http://schemas.microsoft.com/office/drawing/2018/hyperlinkcolor" val="tx"/>
                    </a:ext>
                  </a:extLst>
                </a:hlinkClick>
              </a:rPr>
              <a:t>love</a:t>
            </a:r>
            <a:r>
              <a:rPr lang="en-US" sz="2000" b="1" i="1" dirty="0">
                <a:solidFill>
                  <a:srgbClr val="00B050"/>
                </a:solidFill>
                <a:latin typeface="Algerian" panose="020F0502020204030204" pitchFamily="34" charset="0"/>
                <a:cs typeface="Algerian" panose="020F0502020204030204" pitchFamily="34" charset="0"/>
              </a:rPr>
              <a:t> them.” : - Mother Teresa</a:t>
            </a:r>
          </a:p>
          <a:p>
            <a:endParaRPr lang="en-US" dirty="0"/>
          </a:p>
          <a:p>
            <a:r>
              <a:rPr lang="en-US" dirty="0"/>
              <a:t>Please check the link below to know more detail or Open the </a:t>
            </a:r>
            <a:r>
              <a:rPr lang="en-US" dirty="0">
                <a:hlinkClick r:id="rId3"/>
              </a:rPr>
              <a:t>hyperlink</a:t>
            </a:r>
            <a:r>
              <a:rPr lang="en-US" dirty="0"/>
              <a:t>: </a:t>
            </a:r>
          </a:p>
          <a:p>
            <a:endParaRPr lang="en-US" dirty="0"/>
          </a:p>
          <a:p>
            <a:r>
              <a:rPr lang="en-US" dirty="0">
                <a:hlinkClick r:id="rId3"/>
              </a:rPr>
              <a:t>https://github.com/kgyanwal/krishana_VR_student_choice/blob/gh-pages/paper_review.md</a:t>
            </a:r>
            <a:br>
              <a:rPr lang="en-US" dirty="0"/>
            </a:br>
            <a:endParaRPr lang="en-US" i="1" dirty="0">
              <a:latin typeface="+mn-lt"/>
            </a:endParaRPr>
          </a:p>
          <a:p>
            <a:pPr marL="0" indent="0" algn="ctr" eaLnBrk="1" hangingPunct="1"/>
            <a:endParaRPr lang="en-US" i="1" dirty="0">
              <a:latin typeface="+mn-lt"/>
            </a:endParaRPr>
          </a:p>
          <a:p>
            <a:pPr marL="0" indent="0" algn="ctr" eaLnBrk="1" hangingPunct="1"/>
            <a:endParaRPr lang="en-US" i="1" dirty="0">
              <a:latin typeface="+mn-lt"/>
            </a:endParaRPr>
          </a:p>
          <a:p>
            <a:pPr algn="ctr"/>
            <a:endParaRPr lang="en-US" b="1" i="1" dirty="0">
              <a:latin typeface="+mn-lt"/>
            </a:endParaRPr>
          </a:p>
          <a:p>
            <a:pPr algn="ctr"/>
            <a:endParaRPr lang="en-US"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6858000"/>
          </a:xfrm>
          <a:prstGeom prst="rect">
            <a:avLst/>
          </a:prstGeom>
          <a:solidFill>
            <a:schemeClr val="bg1"/>
          </a:solidFill>
          <a:ln w="9525">
            <a:noFill/>
            <a:miter lim="800000"/>
            <a:headEnd/>
            <a:tailEnd/>
          </a:ln>
          <a:effectLst>
            <a:outerShdw dist="23000" dir="5400000" rotWithShape="0">
              <a:srgbClr val="808080">
                <a:alpha val="34999"/>
              </a:srgbClr>
            </a:outerShdw>
          </a:effectLst>
        </p:spPr>
        <p:txBody>
          <a:bodyPr anchor="ctr"/>
          <a:lstStyle/>
          <a:p>
            <a:pPr algn="ctr">
              <a:defRPr/>
            </a:pPr>
            <a:endParaRPr lang="en-US" dirty="0">
              <a:solidFill>
                <a:schemeClr val="lt1"/>
              </a:solidFill>
              <a:latin typeface="+mn-lt"/>
              <a:ea typeface="+mn-ea"/>
            </a:endParaRPr>
          </a:p>
        </p:txBody>
      </p:sp>
      <p:pic>
        <p:nvPicPr>
          <p:cNvPr id="37891" name="Picture 1"/>
          <p:cNvPicPr>
            <a:picLocks noChangeAspect="1"/>
          </p:cNvPicPr>
          <p:nvPr/>
        </p:nvPicPr>
        <p:blipFill>
          <a:blip r:embed="rId2"/>
          <a:srcRect/>
          <a:stretch>
            <a:fillRect/>
          </a:stretch>
        </p:blipFill>
        <p:spPr bwMode="auto">
          <a:xfrm>
            <a:off x="2253298" y="0"/>
            <a:ext cx="4425950" cy="1285875"/>
          </a:xfrm>
          <a:prstGeom prst="rect">
            <a:avLst/>
          </a:prstGeom>
          <a:noFill/>
          <a:ln w="9525">
            <a:noFill/>
            <a:miter lim="800000"/>
            <a:headEnd/>
            <a:tailEnd/>
          </a:ln>
        </p:spPr>
      </p:pic>
      <p:pic>
        <p:nvPicPr>
          <p:cNvPr id="4" name="Picture 2" descr="DoubleT-485">
            <a:extLst>
              <a:ext uri="{FF2B5EF4-FFF2-40B4-BE49-F238E27FC236}">
                <a16:creationId xmlns:a16="http://schemas.microsoft.com/office/drawing/2014/main" id="{E93E4A54-F314-EB4A-88CC-E5B33018B211}"/>
              </a:ext>
            </a:extLst>
          </p:cNvPr>
          <p:cNvPicPr>
            <a:picLocks noChangeAspect="1" noChangeArrowheads="1"/>
          </p:cNvPicPr>
          <p:nvPr/>
        </p:nvPicPr>
        <p:blipFill>
          <a:blip r:embed="rId3"/>
          <a:srcRect l="20190" t="17184" r="29964" b="22038"/>
          <a:stretch>
            <a:fillRect/>
          </a:stretch>
        </p:blipFill>
        <p:spPr bwMode="auto">
          <a:xfrm>
            <a:off x="0" y="-1"/>
            <a:ext cx="1794510" cy="1894523"/>
          </a:xfrm>
          <a:prstGeom prst="rect">
            <a:avLst/>
          </a:prstGeom>
          <a:noFill/>
          <a:ln w="9525">
            <a:noFill/>
            <a:miter lim="800000"/>
            <a:headEnd/>
            <a:tailEnd/>
          </a:ln>
        </p:spPr>
      </p:pic>
      <p:pic>
        <p:nvPicPr>
          <p:cNvPr id="5" name="Picture 2" descr="DoubleT-485">
            <a:extLst>
              <a:ext uri="{FF2B5EF4-FFF2-40B4-BE49-F238E27FC236}">
                <a16:creationId xmlns:a16="http://schemas.microsoft.com/office/drawing/2014/main" id="{924740B0-5B17-134A-8BBA-4EA4604DA279}"/>
              </a:ext>
            </a:extLst>
          </p:cNvPr>
          <p:cNvPicPr>
            <a:picLocks noChangeAspect="1" noChangeArrowheads="1"/>
          </p:cNvPicPr>
          <p:nvPr/>
        </p:nvPicPr>
        <p:blipFill>
          <a:blip r:embed="rId4"/>
          <a:srcRect/>
          <a:stretch>
            <a:fillRect/>
          </a:stretch>
        </p:blipFill>
        <p:spPr bwMode="auto">
          <a:xfrm>
            <a:off x="6873091" y="0"/>
            <a:ext cx="2270909" cy="1894523"/>
          </a:xfrm>
          <a:prstGeom prst="rect">
            <a:avLst/>
          </a:prstGeom>
          <a:solidFill>
            <a:srgbClr val="CC0000"/>
          </a:solidFill>
          <a:ln w="9525">
            <a:noFill/>
            <a:miter lim="800000"/>
            <a:headEnd/>
            <a:tailEnd/>
          </a:ln>
        </p:spPr>
      </p:pic>
      <p:pic>
        <p:nvPicPr>
          <p:cNvPr id="6" name="Picture 6" descr="TTUtl_DblT_c2C.png">
            <a:extLst>
              <a:ext uri="{FF2B5EF4-FFF2-40B4-BE49-F238E27FC236}">
                <a16:creationId xmlns:a16="http://schemas.microsoft.com/office/drawing/2014/main" id="{D8DA2B7E-80F5-4248-8BC1-60F1685F4752}"/>
              </a:ext>
            </a:extLst>
          </p:cNvPr>
          <p:cNvPicPr>
            <a:picLocks noChangeAspect="1"/>
          </p:cNvPicPr>
          <p:nvPr/>
        </p:nvPicPr>
        <p:blipFill>
          <a:blip r:embed="rId5"/>
          <a:srcRect/>
          <a:stretch>
            <a:fillRect/>
          </a:stretch>
        </p:blipFill>
        <p:spPr bwMode="auto">
          <a:xfrm>
            <a:off x="3779688" y="4366544"/>
            <a:ext cx="1431926" cy="1625917"/>
          </a:xfrm>
          <a:prstGeom prst="rect">
            <a:avLst/>
          </a:prstGeom>
          <a:noFill/>
          <a:ln w="9525">
            <a:noFill/>
            <a:miter lim="800000"/>
            <a:headEnd/>
            <a:tailEnd/>
          </a:ln>
        </p:spPr>
      </p:pic>
      <p:sp>
        <p:nvSpPr>
          <p:cNvPr id="2" name="Rounded Rectangle 1">
            <a:extLst>
              <a:ext uri="{FF2B5EF4-FFF2-40B4-BE49-F238E27FC236}">
                <a16:creationId xmlns:a16="http://schemas.microsoft.com/office/drawing/2014/main" id="{42A99D12-EDDD-6E42-8C00-102239DE2E6C}"/>
              </a:ext>
            </a:extLst>
          </p:cNvPr>
          <p:cNvSpPr/>
          <p:nvPr/>
        </p:nvSpPr>
        <p:spPr>
          <a:xfrm>
            <a:off x="2118211" y="2134705"/>
            <a:ext cx="4754880" cy="1805940"/>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accent2">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Thank you so much for your kind Attention!!!</a:t>
            </a:r>
          </a:p>
        </p:txBody>
      </p:sp>
      <p:pic>
        <p:nvPicPr>
          <p:cNvPr id="8" name="Graphic 7" descr="Smiling face with no fill">
            <a:extLst>
              <a:ext uri="{FF2B5EF4-FFF2-40B4-BE49-F238E27FC236}">
                <a16:creationId xmlns:a16="http://schemas.microsoft.com/office/drawing/2014/main" id="{BECA8426-365B-EE44-B87E-40D70B8CF5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28411" y="2398991"/>
            <a:ext cx="914400" cy="914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lgn="ctr" eaLnBrk="1" hangingPunct="1">
              <a:defRPr/>
            </a:pPr>
            <a:r>
              <a:rPr lang="en-US" sz="2400" dirty="0">
                <a:latin typeface="+mn-lt"/>
              </a:rPr>
              <a:t>Introduction</a:t>
            </a:r>
            <a:endParaRPr lang="en-US" sz="2400" dirty="0">
              <a:solidFill>
                <a:schemeClr val="tx1"/>
              </a:solidFill>
              <a:latin typeface="+mn-lt"/>
              <a:cs typeface="+mj-cs"/>
            </a:endParaRPr>
          </a:p>
        </p:txBody>
      </p:sp>
      <p:sp>
        <p:nvSpPr>
          <p:cNvPr id="26627" name="Rectangle 3"/>
          <p:cNvSpPr>
            <a:spLocks noGrp="1" noChangeArrowheads="1"/>
          </p:cNvSpPr>
          <p:nvPr>
            <p:ph idx="1"/>
          </p:nvPr>
        </p:nvSpPr>
        <p:spPr/>
        <p:txBody>
          <a:bodyPr/>
          <a:lstStyle/>
          <a:p>
            <a:pPr marL="0" indent="0" eaLnBrk="1" hangingPunct="1">
              <a:buFont typeface="Arial" charset="0"/>
              <a:buNone/>
              <a:defRPr/>
            </a:pPr>
            <a:endParaRPr lang="en-US" sz="2800" dirty="0">
              <a:cs typeface="+mn-cs"/>
            </a:endParaRPr>
          </a:p>
          <a:p>
            <a:pPr marL="0" indent="0" eaLnBrk="1" hangingPunct="1">
              <a:buFont typeface="Arial" charset="0"/>
              <a:buNone/>
              <a:defRPr/>
            </a:pPr>
            <a:endParaRPr lang="en-US" sz="2800" dirty="0">
              <a:cs typeface="+mn-cs"/>
            </a:endParaRPr>
          </a:p>
        </p:txBody>
      </p:sp>
      <p:sp>
        <p:nvSpPr>
          <p:cNvPr id="3" name="TextBox 2">
            <a:extLst>
              <a:ext uri="{FF2B5EF4-FFF2-40B4-BE49-F238E27FC236}">
                <a16:creationId xmlns:a16="http://schemas.microsoft.com/office/drawing/2014/main" id="{B94F87A0-5382-654E-83E0-9B27B40C968E}"/>
              </a:ext>
            </a:extLst>
          </p:cNvPr>
          <p:cNvSpPr txBox="1"/>
          <p:nvPr/>
        </p:nvSpPr>
        <p:spPr>
          <a:xfrm>
            <a:off x="0" y="1305341"/>
            <a:ext cx="9144000" cy="4801314"/>
          </a:xfrm>
          <a:prstGeom prst="rect">
            <a:avLst/>
          </a:prstGeom>
          <a:noFill/>
        </p:spPr>
        <p:txBody>
          <a:bodyPr wrap="square" rtlCol="0">
            <a:spAutoFit/>
          </a:bodyPr>
          <a:lstStyle/>
          <a:p>
            <a:r>
              <a:rPr lang="en-US" dirty="0"/>
              <a:t>RESEARCH ARTICLE</a:t>
            </a:r>
          </a:p>
          <a:p>
            <a:r>
              <a:rPr lang="en-US" b="1" i="1" dirty="0"/>
              <a:t>Building long-term empathy: A large-scale comparison of traditional and virtual reality perspective-taking</a:t>
            </a:r>
            <a:endParaRPr lang="en-US" dirty="0"/>
          </a:p>
          <a:p>
            <a:endParaRPr lang="en-US" b="1" dirty="0">
              <a:latin typeface="+mn-lt"/>
            </a:endParaRPr>
          </a:p>
          <a:p>
            <a:endParaRPr lang="en-US" b="1" dirty="0">
              <a:latin typeface="+mn-lt"/>
            </a:endParaRPr>
          </a:p>
          <a:p>
            <a:r>
              <a:rPr lang="en-US" dirty="0"/>
              <a:t>Virtual Reality (VR) has given importance not only to the technical simulation of the environment but also to teach users empathy. </a:t>
            </a:r>
            <a:endParaRPr lang="en-US" b="1" dirty="0">
              <a:latin typeface="+mn-lt"/>
            </a:endParaRPr>
          </a:p>
          <a:p>
            <a:endParaRPr lang="en-US" b="1" dirty="0">
              <a:latin typeface="+mn-lt"/>
            </a:endParaRPr>
          </a:p>
          <a:p>
            <a:r>
              <a:rPr lang="en-US" dirty="0"/>
              <a:t>The research says that VR as the ‘ultimate empathy machine’, that allows user to unleash their experience from any point of view. Empathy is the ability to understand someone else’s emotions. In a 3D environment, people move freely and interacts with their simulated environment. </a:t>
            </a:r>
          </a:p>
          <a:p>
            <a:endParaRPr lang="en-US" b="1" dirty="0">
              <a:latin typeface="+mn-lt"/>
            </a:endParaRPr>
          </a:p>
          <a:p>
            <a:r>
              <a:rPr lang="en-US" b="1" dirty="0">
                <a:latin typeface="+mn-lt"/>
              </a:rPr>
              <a:t>Research Subjects: 100, then 1000 Bay area participants</a:t>
            </a:r>
          </a:p>
          <a:p>
            <a:pPr algn="ctr"/>
            <a:endParaRPr lang="en-US" b="1" dirty="0">
              <a:latin typeface="+mn-lt"/>
            </a:endParaRPr>
          </a:p>
          <a:p>
            <a:pPr algn="ctr"/>
            <a:endParaRPr lang="en-US" b="1" dirty="0">
              <a:latin typeface="+mn-lt"/>
            </a:endParaRPr>
          </a:p>
          <a:p>
            <a:pPr algn="ctr"/>
            <a:endParaRPr lang="en-US" b="1" dirty="0">
              <a:latin typeface="+mn-lt"/>
            </a:endParaRPr>
          </a:p>
        </p:txBody>
      </p:sp>
    </p:spTree>
    <p:extLst>
      <p:ext uri="{BB962C8B-B14F-4D97-AF65-F5344CB8AC3E}">
        <p14:creationId xmlns:p14="http://schemas.microsoft.com/office/powerpoint/2010/main" val="4251478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B99BE317-7F95-2A45-A2D6-4BF3503841D2}"/>
              </a:ext>
            </a:extLst>
          </p:cNvPr>
          <p:cNvSpPr/>
          <p:nvPr/>
        </p:nvSpPr>
        <p:spPr>
          <a:xfrm>
            <a:off x="6913651" y="4068071"/>
            <a:ext cx="1441592" cy="199713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098CB01-82C3-2E43-9D27-DD70AE893DDF}"/>
              </a:ext>
            </a:extLst>
          </p:cNvPr>
          <p:cNvSpPr>
            <a:spLocks noGrp="1"/>
          </p:cNvSpPr>
          <p:nvPr>
            <p:ph type="title"/>
          </p:nvPr>
        </p:nvSpPr>
        <p:spPr/>
        <p:txBody>
          <a:bodyPr/>
          <a:lstStyle/>
          <a:p>
            <a:pPr algn="ctr"/>
            <a:r>
              <a:rPr lang="en-US" sz="2400" dirty="0"/>
              <a:t>A visual representation of the paper! </a:t>
            </a:r>
            <a:endParaRPr lang="en-US" sz="2400" dirty="0">
              <a:latin typeface="Calibri" panose="020F0502020204030204" pitchFamily="34" charset="0"/>
              <a:cs typeface="Calibri" panose="020F0502020204030204" pitchFamily="34" charset="0"/>
            </a:endParaRPr>
          </a:p>
        </p:txBody>
      </p:sp>
      <p:sp>
        <p:nvSpPr>
          <p:cNvPr id="12" name="Rounded Rectangle 11">
            <a:extLst>
              <a:ext uri="{FF2B5EF4-FFF2-40B4-BE49-F238E27FC236}">
                <a16:creationId xmlns:a16="http://schemas.microsoft.com/office/drawing/2014/main" id="{D00B4517-2885-684A-9BB1-7E28D955137B}"/>
              </a:ext>
            </a:extLst>
          </p:cNvPr>
          <p:cNvSpPr/>
          <p:nvPr/>
        </p:nvSpPr>
        <p:spPr>
          <a:xfrm>
            <a:off x="1234861" y="2791704"/>
            <a:ext cx="889149" cy="28159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Narrative</a:t>
            </a:r>
          </a:p>
        </p:txBody>
      </p:sp>
      <p:sp>
        <p:nvSpPr>
          <p:cNvPr id="13" name="Rounded Rectangle 12">
            <a:extLst>
              <a:ext uri="{FF2B5EF4-FFF2-40B4-BE49-F238E27FC236}">
                <a16:creationId xmlns:a16="http://schemas.microsoft.com/office/drawing/2014/main" id="{4AAFB3C8-4360-E541-92FC-6AF73594AE38}"/>
              </a:ext>
            </a:extLst>
          </p:cNvPr>
          <p:cNvSpPr/>
          <p:nvPr/>
        </p:nvSpPr>
        <p:spPr>
          <a:xfrm>
            <a:off x="1225472" y="5001802"/>
            <a:ext cx="938628" cy="43312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Human</a:t>
            </a:r>
          </a:p>
        </p:txBody>
      </p:sp>
      <p:pic>
        <p:nvPicPr>
          <p:cNvPr id="19" name="Content Placeholder 18" descr="Head with Gears">
            <a:extLst>
              <a:ext uri="{FF2B5EF4-FFF2-40B4-BE49-F238E27FC236}">
                <a16:creationId xmlns:a16="http://schemas.microsoft.com/office/drawing/2014/main" id="{280CBB37-514D-FA44-B7D5-B0415594960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1886" y="4491587"/>
            <a:ext cx="545800" cy="545800"/>
          </a:xfrm>
          <a:prstGeom prst="rect">
            <a:avLst/>
          </a:prstGeom>
        </p:spPr>
      </p:pic>
      <p:sp>
        <p:nvSpPr>
          <p:cNvPr id="27" name="TextBox 26">
            <a:extLst>
              <a:ext uri="{FF2B5EF4-FFF2-40B4-BE49-F238E27FC236}">
                <a16:creationId xmlns:a16="http://schemas.microsoft.com/office/drawing/2014/main" id="{E79903A5-B343-A943-AD9A-F46634DE3362}"/>
              </a:ext>
            </a:extLst>
          </p:cNvPr>
          <p:cNvSpPr txBox="1"/>
          <p:nvPr/>
        </p:nvSpPr>
        <p:spPr>
          <a:xfrm>
            <a:off x="3157736" y="4917003"/>
            <a:ext cx="2893670" cy="307777"/>
          </a:xfrm>
          <a:prstGeom prst="rect">
            <a:avLst/>
          </a:prstGeom>
          <a:noFill/>
        </p:spPr>
        <p:txBody>
          <a:bodyPr wrap="square" rtlCol="0">
            <a:spAutoFit/>
          </a:bodyPr>
          <a:lstStyle/>
          <a:p>
            <a:r>
              <a:rPr lang="en-US" sz="1400" dirty="0"/>
              <a:t>A simple machine learning design</a:t>
            </a:r>
          </a:p>
        </p:txBody>
      </p:sp>
      <p:sp>
        <p:nvSpPr>
          <p:cNvPr id="28" name="Rectangle 27">
            <a:extLst>
              <a:ext uri="{FF2B5EF4-FFF2-40B4-BE49-F238E27FC236}">
                <a16:creationId xmlns:a16="http://schemas.microsoft.com/office/drawing/2014/main" id="{60565582-B29D-D94E-A69D-2336D6D6FD15}"/>
              </a:ext>
            </a:extLst>
          </p:cNvPr>
          <p:cNvSpPr/>
          <p:nvPr/>
        </p:nvSpPr>
        <p:spPr>
          <a:xfrm>
            <a:off x="6946221" y="4178138"/>
            <a:ext cx="1409022" cy="1046440"/>
          </a:xfrm>
          <a:prstGeom prst="rect">
            <a:avLst/>
          </a:prstGeom>
        </p:spPr>
        <p:txBody>
          <a:bodyPr wrap="square">
            <a:spAutoFit/>
          </a:bodyPr>
          <a:lstStyle/>
          <a:p>
            <a:r>
              <a:rPr lang="en-US" sz="1100" dirty="0"/>
              <a:t>Results shows that it could be Useful to train employees in corporations</a:t>
            </a:r>
          </a:p>
          <a:p>
            <a:r>
              <a:rPr lang="en-US" dirty="0"/>
              <a:t> </a:t>
            </a:r>
          </a:p>
        </p:txBody>
      </p:sp>
      <p:pic>
        <p:nvPicPr>
          <p:cNvPr id="33" name="Graphic 32" descr="Money">
            <a:extLst>
              <a:ext uri="{FF2B5EF4-FFF2-40B4-BE49-F238E27FC236}">
                <a16:creationId xmlns:a16="http://schemas.microsoft.com/office/drawing/2014/main" id="{FB605453-869B-2C4B-B6CD-2D9586E542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2400" y="4854981"/>
            <a:ext cx="672153" cy="672153"/>
          </a:xfrm>
          <a:prstGeom prst="rect">
            <a:avLst/>
          </a:prstGeom>
        </p:spPr>
      </p:pic>
      <p:pic>
        <p:nvPicPr>
          <p:cNvPr id="32" name="Graphic 31" descr="Coins">
            <a:extLst>
              <a:ext uri="{FF2B5EF4-FFF2-40B4-BE49-F238E27FC236}">
                <a16:creationId xmlns:a16="http://schemas.microsoft.com/office/drawing/2014/main" id="{F06F26A1-02FA-774D-A66A-2C9353054C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8473" y="5379012"/>
            <a:ext cx="715966" cy="715966"/>
          </a:xfrm>
          <a:prstGeom prst="rect">
            <a:avLst/>
          </a:prstGeom>
        </p:spPr>
      </p:pic>
      <p:sp>
        <p:nvSpPr>
          <p:cNvPr id="18" name="Rounded Rectangle 17">
            <a:extLst>
              <a:ext uri="{FF2B5EF4-FFF2-40B4-BE49-F238E27FC236}">
                <a16:creationId xmlns:a16="http://schemas.microsoft.com/office/drawing/2014/main" id="{0B21810A-49F7-F84F-B6E1-D08F2BD0438F}"/>
              </a:ext>
            </a:extLst>
          </p:cNvPr>
          <p:cNvSpPr/>
          <p:nvPr/>
        </p:nvSpPr>
        <p:spPr>
          <a:xfrm>
            <a:off x="6729186" y="2040130"/>
            <a:ext cx="1500414" cy="123171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Participant’s interaction, response and internalizing the event</a:t>
            </a:r>
          </a:p>
        </p:txBody>
      </p:sp>
      <p:cxnSp>
        <p:nvCxnSpPr>
          <p:cNvPr id="24" name="Curved Connector 23">
            <a:extLst>
              <a:ext uri="{FF2B5EF4-FFF2-40B4-BE49-F238E27FC236}">
                <a16:creationId xmlns:a16="http://schemas.microsoft.com/office/drawing/2014/main" id="{F3B33BFA-494B-F245-B2A7-ECABB9311D52}"/>
              </a:ext>
            </a:extLst>
          </p:cNvPr>
          <p:cNvCxnSpPr>
            <a:cxnSpLocks/>
          </p:cNvCxnSpPr>
          <p:nvPr/>
        </p:nvCxnSpPr>
        <p:spPr>
          <a:xfrm>
            <a:off x="2203736" y="2308496"/>
            <a:ext cx="921429" cy="1759575"/>
          </a:xfrm>
          <a:prstGeom prst="curvedConnector3">
            <a:avLst/>
          </a:prstGeom>
        </p:spPr>
        <p:style>
          <a:lnRef idx="2">
            <a:schemeClr val="accent1"/>
          </a:lnRef>
          <a:fillRef idx="0">
            <a:schemeClr val="accent1"/>
          </a:fillRef>
          <a:effectRef idx="1">
            <a:schemeClr val="accent1"/>
          </a:effectRef>
          <a:fontRef idx="minor">
            <a:schemeClr val="tx1"/>
          </a:fontRef>
        </p:style>
      </p:cxnSp>
      <p:cxnSp>
        <p:nvCxnSpPr>
          <p:cNvPr id="35" name="Curved Connector 34">
            <a:extLst>
              <a:ext uri="{FF2B5EF4-FFF2-40B4-BE49-F238E27FC236}">
                <a16:creationId xmlns:a16="http://schemas.microsoft.com/office/drawing/2014/main" id="{CE57911F-8AE9-3C48-A146-1A497BB09750}"/>
              </a:ext>
            </a:extLst>
          </p:cNvPr>
          <p:cNvCxnSpPr>
            <a:cxnSpLocks/>
            <a:stCxn id="13" idx="3"/>
          </p:cNvCxnSpPr>
          <p:nvPr/>
        </p:nvCxnSpPr>
        <p:spPr>
          <a:xfrm flipV="1">
            <a:off x="2164100" y="4068071"/>
            <a:ext cx="961065" cy="1150294"/>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8" name="Curved Connector 37">
            <a:extLst>
              <a:ext uri="{FF2B5EF4-FFF2-40B4-BE49-F238E27FC236}">
                <a16:creationId xmlns:a16="http://schemas.microsoft.com/office/drawing/2014/main" id="{FBBE10B4-B6F1-7846-9DA0-3DFEDB32DE45}"/>
              </a:ext>
            </a:extLst>
          </p:cNvPr>
          <p:cNvCxnSpPr>
            <a:cxnSpLocks/>
          </p:cNvCxnSpPr>
          <p:nvPr/>
        </p:nvCxnSpPr>
        <p:spPr>
          <a:xfrm flipV="1">
            <a:off x="6018835" y="2375669"/>
            <a:ext cx="636152" cy="1692402"/>
          </a:xfrm>
          <a:prstGeom prst="curvedConnector3">
            <a:avLst/>
          </a:prstGeom>
        </p:spPr>
        <p:style>
          <a:lnRef idx="2">
            <a:schemeClr val="accent1"/>
          </a:lnRef>
          <a:fillRef idx="0">
            <a:schemeClr val="accent1"/>
          </a:fillRef>
          <a:effectRef idx="1">
            <a:schemeClr val="accent1"/>
          </a:effectRef>
          <a:fontRef idx="minor">
            <a:schemeClr val="tx1"/>
          </a:fontRef>
        </p:style>
      </p:cxnSp>
      <p:cxnSp>
        <p:nvCxnSpPr>
          <p:cNvPr id="40" name="Curved Connector 39">
            <a:extLst>
              <a:ext uri="{FF2B5EF4-FFF2-40B4-BE49-F238E27FC236}">
                <a16:creationId xmlns:a16="http://schemas.microsoft.com/office/drawing/2014/main" id="{C3D55946-4D31-644C-B2DF-9B819AD4FB40}"/>
              </a:ext>
            </a:extLst>
          </p:cNvPr>
          <p:cNvCxnSpPr>
            <a:cxnSpLocks/>
            <a:endCxn id="2" idx="1"/>
          </p:cNvCxnSpPr>
          <p:nvPr/>
        </p:nvCxnSpPr>
        <p:spPr>
          <a:xfrm>
            <a:off x="6018835" y="4283010"/>
            <a:ext cx="894816" cy="783629"/>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pic>
        <p:nvPicPr>
          <p:cNvPr id="20" name="Graphic 19" descr="Robot">
            <a:extLst>
              <a:ext uri="{FF2B5EF4-FFF2-40B4-BE49-F238E27FC236}">
                <a16:creationId xmlns:a16="http://schemas.microsoft.com/office/drawing/2014/main" id="{72945076-9332-F241-BE84-4A2BF91029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3284" y="1558215"/>
            <a:ext cx="1243004" cy="1231714"/>
          </a:xfrm>
          <a:prstGeom prst="rect">
            <a:avLst/>
          </a:prstGeom>
        </p:spPr>
      </p:pic>
      <p:pic>
        <p:nvPicPr>
          <p:cNvPr id="5" name="Picture 4">
            <a:extLst>
              <a:ext uri="{FF2B5EF4-FFF2-40B4-BE49-F238E27FC236}">
                <a16:creationId xmlns:a16="http://schemas.microsoft.com/office/drawing/2014/main" id="{1ED34075-9AF2-FF46-8CC9-5AA3D473FB67}"/>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3103597" y="3414533"/>
            <a:ext cx="2915238" cy="2112601"/>
          </a:xfrm>
          <a:prstGeom prst="rect">
            <a:avLst/>
          </a:prstGeom>
        </p:spPr>
      </p:pic>
      <p:sp>
        <p:nvSpPr>
          <p:cNvPr id="6" name="TextBox 5">
            <a:extLst>
              <a:ext uri="{FF2B5EF4-FFF2-40B4-BE49-F238E27FC236}">
                <a16:creationId xmlns:a16="http://schemas.microsoft.com/office/drawing/2014/main" id="{0F360A14-2F9D-7C47-B185-EDFC44D0F1AC}"/>
              </a:ext>
            </a:extLst>
          </p:cNvPr>
          <p:cNvSpPr txBox="1"/>
          <p:nvPr/>
        </p:nvSpPr>
        <p:spPr>
          <a:xfrm>
            <a:off x="4338692" y="6934802"/>
            <a:ext cx="682131" cy="1061829"/>
          </a:xfrm>
          <a:prstGeom prst="rect">
            <a:avLst/>
          </a:prstGeom>
          <a:noFill/>
        </p:spPr>
        <p:txBody>
          <a:bodyPr wrap="square" rtlCol="0">
            <a:spAutoFit/>
          </a:bodyPr>
          <a:lstStyle/>
          <a:p>
            <a:r>
              <a:rPr lang="en-US" sz="900">
                <a:hlinkClick r:id="rId11" tooltip="https://geobrava.wordpress.com/2016/12/15/augmented-and-virtual-reality-headsets-growing-at-108-3/"/>
              </a:rPr>
              <a:t>This Photo</a:t>
            </a:r>
            <a:r>
              <a:rPr lang="en-US" sz="900"/>
              <a:t> by Unknown Author is licensed under </a:t>
            </a:r>
            <a:r>
              <a:rPr lang="en-US" sz="900">
                <a:hlinkClick r:id="rId12" tooltip="https://creativecommons.org/licenses/by-sa/3.0/"/>
              </a:rPr>
              <a:t>CC BY-SA</a:t>
            </a:r>
            <a:endParaRPr lang="en-US" sz="900"/>
          </a:p>
        </p:txBody>
      </p:sp>
      <p:sp>
        <p:nvSpPr>
          <p:cNvPr id="31" name="Rounded Rectangle 30">
            <a:extLst>
              <a:ext uri="{FF2B5EF4-FFF2-40B4-BE49-F238E27FC236}">
                <a16:creationId xmlns:a16="http://schemas.microsoft.com/office/drawing/2014/main" id="{9C56D0BA-67C1-AA4A-9973-94D510CF7152}"/>
              </a:ext>
            </a:extLst>
          </p:cNvPr>
          <p:cNvSpPr/>
          <p:nvPr/>
        </p:nvSpPr>
        <p:spPr>
          <a:xfrm>
            <a:off x="3929550" y="2789928"/>
            <a:ext cx="1500414" cy="61585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Virtual Environment</a:t>
            </a:r>
          </a:p>
        </p:txBody>
      </p:sp>
    </p:spTree>
    <p:extLst>
      <p:ext uri="{BB962C8B-B14F-4D97-AF65-F5344CB8AC3E}">
        <p14:creationId xmlns:p14="http://schemas.microsoft.com/office/powerpoint/2010/main" val="42950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lgn="ctr" eaLnBrk="1" hangingPunct="1">
              <a:defRPr/>
            </a:pPr>
            <a:r>
              <a:rPr lang="en-US" sz="2400" dirty="0">
                <a:latin typeface="+mn-lt"/>
              </a:rPr>
              <a:t>Narrative</a:t>
            </a:r>
            <a:endParaRPr lang="en-US" sz="2400" dirty="0">
              <a:solidFill>
                <a:schemeClr val="tx1"/>
              </a:solidFill>
              <a:latin typeface="+mn-lt"/>
              <a:cs typeface="+mj-cs"/>
            </a:endParaRPr>
          </a:p>
        </p:txBody>
      </p:sp>
      <p:graphicFrame>
        <p:nvGraphicFramePr>
          <p:cNvPr id="9" name="Diagram 8">
            <a:extLst>
              <a:ext uri="{FF2B5EF4-FFF2-40B4-BE49-F238E27FC236}">
                <a16:creationId xmlns:a16="http://schemas.microsoft.com/office/drawing/2014/main" id="{2DD4033F-9183-4942-AEDE-214FBDE2E818}"/>
              </a:ext>
            </a:extLst>
          </p:cNvPr>
          <p:cNvGraphicFramePr/>
          <p:nvPr>
            <p:extLst>
              <p:ext uri="{D42A27DB-BD31-4B8C-83A1-F6EECF244321}">
                <p14:modId xmlns:p14="http://schemas.microsoft.com/office/powerpoint/2010/main" val="4061774225"/>
              </p:ext>
            </p:extLst>
          </p:nvPr>
        </p:nvGraphicFramePr>
        <p:xfrm>
          <a:off x="1003852" y="1737057"/>
          <a:ext cx="7136296" cy="42661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5730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CA52-E2F9-4040-892A-93F573D485B3}"/>
              </a:ext>
            </a:extLst>
          </p:cNvPr>
          <p:cNvSpPr>
            <a:spLocks noGrp="1"/>
          </p:cNvSpPr>
          <p:nvPr>
            <p:ph type="title"/>
          </p:nvPr>
        </p:nvSpPr>
        <p:spPr/>
        <p:txBody>
          <a:bodyPr/>
          <a:lstStyle/>
          <a:p>
            <a:r>
              <a:rPr lang="en-US" dirty="0"/>
              <a:t>Visual Representation of Narrative: Adopted from the paper</a:t>
            </a:r>
          </a:p>
        </p:txBody>
      </p:sp>
      <p:pic>
        <p:nvPicPr>
          <p:cNvPr id="5" name="Picture 4" descr="A picture containing indoor, table, living, room&#10;&#10;Description automatically generated">
            <a:extLst>
              <a:ext uri="{FF2B5EF4-FFF2-40B4-BE49-F238E27FC236}">
                <a16:creationId xmlns:a16="http://schemas.microsoft.com/office/drawing/2014/main" id="{DC844374-CD1C-E240-A030-7320E32B40C7}"/>
              </a:ext>
            </a:extLst>
          </p:cNvPr>
          <p:cNvPicPr/>
          <p:nvPr/>
        </p:nvPicPr>
        <p:blipFill>
          <a:blip r:embed="rId2">
            <a:extLst>
              <a:ext uri="{28A0092B-C50C-407E-A947-70E740481C1C}">
                <a14:useLocalDpi xmlns:a14="http://schemas.microsoft.com/office/drawing/2010/main" val="0"/>
              </a:ext>
            </a:extLst>
          </a:blip>
          <a:stretch>
            <a:fillRect/>
          </a:stretch>
        </p:blipFill>
        <p:spPr>
          <a:xfrm>
            <a:off x="0" y="835267"/>
            <a:ext cx="4991100" cy="2903661"/>
          </a:xfrm>
          <a:prstGeom prst="rect">
            <a:avLst/>
          </a:prstGeom>
        </p:spPr>
      </p:pic>
      <p:pic>
        <p:nvPicPr>
          <p:cNvPr id="6" name="Picture 5" descr="A picture containing indoor, table, car, sitting&#10;&#10;Description automatically generated">
            <a:extLst>
              <a:ext uri="{FF2B5EF4-FFF2-40B4-BE49-F238E27FC236}">
                <a16:creationId xmlns:a16="http://schemas.microsoft.com/office/drawing/2014/main" id="{765E5771-3D00-BE4D-9E25-8C1DC8D8311C}"/>
              </a:ext>
            </a:extLst>
          </p:cNvPr>
          <p:cNvPicPr/>
          <p:nvPr/>
        </p:nvPicPr>
        <p:blipFill>
          <a:blip r:embed="rId3">
            <a:extLst>
              <a:ext uri="{28A0092B-C50C-407E-A947-70E740481C1C}">
                <a14:useLocalDpi xmlns:a14="http://schemas.microsoft.com/office/drawing/2010/main" val="0"/>
              </a:ext>
            </a:extLst>
          </a:blip>
          <a:stretch>
            <a:fillRect/>
          </a:stretch>
        </p:blipFill>
        <p:spPr>
          <a:xfrm>
            <a:off x="4991100" y="976434"/>
            <a:ext cx="3951410" cy="2903661"/>
          </a:xfrm>
          <a:prstGeom prst="rect">
            <a:avLst/>
          </a:prstGeom>
        </p:spPr>
      </p:pic>
      <p:pic>
        <p:nvPicPr>
          <p:cNvPr id="7" name="Picture 6" descr="A person standing in a room&#10;&#10;Description automatically generated">
            <a:extLst>
              <a:ext uri="{FF2B5EF4-FFF2-40B4-BE49-F238E27FC236}">
                <a16:creationId xmlns:a16="http://schemas.microsoft.com/office/drawing/2014/main" id="{BC29E548-34AB-DE43-9D6C-B7AD69A4DD39}"/>
              </a:ext>
            </a:extLst>
          </p:cNvPr>
          <p:cNvPicPr/>
          <p:nvPr/>
        </p:nvPicPr>
        <p:blipFill>
          <a:blip r:embed="rId4">
            <a:extLst>
              <a:ext uri="{28A0092B-C50C-407E-A947-70E740481C1C}">
                <a14:useLocalDpi xmlns:a14="http://schemas.microsoft.com/office/drawing/2010/main" val="0"/>
              </a:ext>
            </a:extLst>
          </a:blip>
          <a:stretch>
            <a:fillRect/>
          </a:stretch>
        </p:blipFill>
        <p:spPr>
          <a:xfrm>
            <a:off x="38100" y="3738928"/>
            <a:ext cx="4914900" cy="3119072"/>
          </a:xfrm>
          <a:prstGeom prst="rect">
            <a:avLst/>
          </a:prstGeom>
        </p:spPr>
      </p:pic>
      <p:sp>
        <p:nvSpPr>
          <p:cNvPr id="3" name="Rounded Rectangle 2">
            <a:extLst>
              <a:ext uri="{FF2B5EF4-FFF2-40B4-BE49-F238E27FC236}">
                <a16:creationId xmlns:a16="http://schemas.microsoft.com/office/drawing/2014/main" id="{7C6FA000-E14C-0A4C-8D1F-A8757A319AC4}"/>
              </a:ext>
            </a:extLst>
          </p:cNvPr>
          <p:cNvSpPr/>
          <p:nvPr/>
        </p:nvSpPr>
        <p:spPr>
          <a:xfrm>
            <a:off x="4953000" y="4038111"/>
            <a:ext cx="4191000" cy="252070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 Participant’s point of view in the apartment scene. </a:t>
            </a:r>
          </a:p>
          <a:p>
            <a:pPr algn="ctr"/>
            <a:r>
              <a:rPr lang="en-US" dirty="0"/>
              <a:t>2. Participant’s point of view in the car scene. </a:t>
            </a:r>
          </a:p>
          <a:p>
            <a:pPr algn="ctr"/>
            <a:r>
              <a:rPr lang="en-US" dirty="0"/>
              <a:t>3. Participant’s point of view in the bus scene. </a:t>
            </a:r>
          </a:p>
          <a:p>
            <a:pPr algn="ctr"/>
            <a:endParaRPr lang="en-US" dirty="0"/>
          </a:p>
        </p:txBody>
      </p:sp>
    </p:spTree>
    <p:extLst>
      <p:ext uri="{BB962C8B-B14F-4D97-AF65-F5344CB8AC3E}">
        <p14:creationId xmlns:p14="http://schemas.microsoft.com/office/powerpoint/2010/main" val="855353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41C74-0C3B-B445-B1B7-30D139CDE676}"/>
              </a:ext>
            </a:extLst>
          </p:cNvPr>
          <p:cNvSpPr>
            <a:spLocks noGrp="1"/>
          </p:cNvSpPr>
          <p:nvPr>
            <p:ph type="title"/>
          </p:nvPr>
        </p:nvSpPr>
        <p:spPr/>
        <p:txBody>
          <a:bodyPr/>
          <a:lstStyle/>
          <a:p>
            <a:r>
              <a:rPr lang="en-US" b="1" dirty="0"/>
              <a:t>Why VR is good for teaching empathy</a:t>
            </a:r>
            <a:endParaRPr lang="en-US" dirty="0"/>
          </a:p>
        </p:txBody>
      </p:sp>
      <p:sp>
        <p:nvSpPr>
          <p:cNvPr id="3" name="Rectangle 2">
            <a:extLst>
              <a:ext uri="{FF2B5EF4-FFF2-40B4-BE49-F238E27FC236}">
                <a16:creationId xmlns:a16="http://schemas.microsoft.com/office/drawing/2014/main" id="{5B5A8C6E-824F-B547-B5E8-89047DF1D6F2}"/>
              </a:ext>
            </a:extLst>
          </p:cNvPr>
          <p:cNvSpPr/>
          <p:nvPr/>
        </p:nvSpPr>
        <p:spPr>
          <a:xfrm>
            <a:off x="715108" y="1870502"/>
            <a:ext cx="7414480" cy="1754326"/>
          </a:xfrm>
          <a:prstGeom prst="rect">
            <a:avLst/>
          </a:prstGeom>
        </p:spPr>
        <p:txBody>
          <a:bodyPr wrap="square">
            <a:spAutoFit/>
          </a:bodyPr>
          <a:lstStyle/>
          <a:p>
            <a:pPr marL="342900" marR="0" lvl="0" indent="-342900">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Being social</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Higher interaction means a higher feeling of presence or feeling on the actual situation (being there) and better engagement with the events with a personalized experience.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Higher cognitive ability has increased interactivity, which shows empathy towards the protagonist.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FB8AAE93-C79E-1F41-833B-3918AAF6EDA3}"/>
              </a:ext>
            </a:extLst>
          </p:cNvPr>
          <p:cNvSpPr/>
          <p:nvPr/>
        </p:nvSpPr>
        <p:spPr>
          <a:xfrm>
            <a:off x="715108" y="3886871"/>
            <a:ext cx="7414480" cy="2585323"/>
          </a:xfrm>
          <a:prstGeom prst="rect">
            <a:avLst/>
          </a:prstGeom>
        </p:spPr>
        <p:txBody>
          <a:bodyPr wrap="square">
            <a:spAutoFit/>
          </a:bodyPr>
          <a:lstStyle/>
          <a:p>
            <a:pPr lvl="0"/>
            <a:r>
              <a:rPr lang="en-US" b="1" u="sng" dirty="0"/>
              <a:t>Analysis </a:t>
            </a:r>
          </a:p>
          <a:p>
            <a:pPr lvl="0"/>
            <a:r>
              <a:rPr lang="en-US" dirty="0"/>
              <a:t>Inclusion of the Other in the self</a:t>
            </a:r>
          </a:p>
          <a:p>
            <a:pPr lvl="0"/>
            <a:r>
              <a:rPr lang="en-US" dirty="0"/>
              <a:t>Empathy</a:t>
            </a:r>
          </a:p>
          <a:p>
            <a:pPr lvl="0"/>
            <a:r>
              <a:rPr lang="en-US" dirty="0"/>
              <a:t>Personal distress</a:t>
            </a:r>
          </a:p>
          <a:p>
            <a:pPr lvl="0"/>
            <a:r>
              <a:rPr lang="en-US" dirty="0"/>
              <a:t>Social Presence Scale</a:t>
            </a:r>
          </a:p>
          <a:p>
            <a:pPr lvl="0"/>
            <a:r>
              <a:rPr lang="en-US" dirty="0"/>
              <a:t>Attitudes towards the homeless</a:t>
            </a:r>
          </a:p>
          <a:p>
            <a:pPr lvl="0"/>
            <a:r>
              <a:rPr lang="en-US" dirty="0"/>
              <a:t>Behavioral measures </a:t>
            </a:r>
          </a:p>
          <a:p>
            <a:pPr lvl="0"/>
            <a:r>
              <a:rPr lang="en-US" dirty="0"/>
              <a:t>Donation questions</a:t>
            </a:r>
          </a:p>
          <a:p>
            <a:pPr lvl="0"/>
            <a:r>
              <a:rPr lang="en-US" dirty="0"/>
              <a:t>Letter Writing</a:t>
            </a:r>
          </a:p>
        </p:txBody>
      </p:sp>
    </p:spTree>
    <p:extLst>
      <p:ext uri="{BB962C8B-B14F-4D97-AF65-F5344CB8AC3E}">
        <p14:creationId xmlns:p14="http://schemas.microsoft.com/office/powerpoint/2010/main" val="4160378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41C74-0C3B-B445-B1B7-30D139CDE676}"/>
              </a:ext>
            </a:extLst>
          </p:cNvPr>
          <p:cNvSpPr>
            <a:spLocks noGrp="1"/>
          </p:cNvSpPr>
          <p:nvPr>
            <p:ph type="title"/>
          </p:nvPr>
        </p:nvSpPr>
        <p:spPr/>
        <p:txBody>
          <a:bodyPr/>
          <a:lstStyle/>
          <a:p>
            <a:r>
              <a:rPr lang="en-US" b="1" dirty="0"/>
              <a:t>Shortcomings</a:t>
            </a:r>
            <a:endParaRPr lang="en-US" dirty="0"/>
          </a:p>
        </p:txBody>
      </p:sp>
      <p:sp>
        <p:nvSpPr>
          <p:cNvPr id="3" name="Rectangle 2">
            <a:extLst>
              <a:ext uri="{FF2B5EF4-FFF2-40B4-BE49-F238E27FC236}">
                <a16:creationId xmlns:a16="http://schemas.microsoft.com/office/drawing/2014/main" id="{5B5A8C6E-824F-B547-B5E8-89047DF1D6F2}"/>
              </a:ext>
            </a:extLst>
          </p:cNvPr>
          <p:cNvSpPr/>
          <p:nvPr/>
        </p:nvSpPr>
        <p:spPr>
          <a:xfrm>
            <a:off x="715108" y="1870502"/>
            <a:ext cx="7414480" cy="2308324"/>
          </a:xfrm>
          <a:prstGeom prst="rect">
            <a:avLst/>
          </a:prstGeom>
        </p:spPr>
        <p:txBody>
          <a:bodyPr wrap="square">
            <a:spAutoFit/>
          </a:bodyPr>
          <a:lstStyle/>
          <a:p>
            <a:pPr marL="285750" lvl="0" indent="-285750">
              <a:buFont typeface="Arial" panose="020B0604020202020204" pitchFamily="34" charset="0"/>
              <a:buChar char="•"/>
            </a:pPr>
            <a:r>
              <a:rPr lang="en-US" dirty="0"/>
              <a:t>One time of a person’s opinion does not determine the person beholds the same opinion in the future. </a:t>
            </a:r>
          </a:p>
          <a:p>
            <a:pPr marL="285750" lvl="0" indent="-285750">
              <a:buFont typeface="Arial" panose="020B0604020202020204" pitchFamily="34" charset="0"/>
              <a:buChar char="•"/>
            </a:pPr>
            <a:r>
              <a:rPr lang="en-US" dirty="0"/>
              <a:t>Small Sample size: 100 or 1000 is still a small sample size. </a:t>
            </a:r>
          </a:p>
          <a:p>
            <a:pPr marL="285750" lvl="0" indent="-285750">
              <a:buFont typeface="Arial" panose="020B0604020202020204" pitchFamily="34" charset="0"/>
              <a:buChar char="•"/>
            </a:pPr>
            <a:r>
              <a:rPr lang="en-US" dirty="0"/>
              <a:t>Qualitative phenomena are always challenging to measure in the long run because the human’s feeling is so volatile. </a:t>
            </a:r>
          </a:p>
          <a:p>
            <a:pPr marL="285750" lvl="0" indent="-285750">
              <a:buFont typeface="Arial" panose="020B0604020202020204" pitchFamily="34" charset="0"/>
              <a:buChar char="•"/>
            </a:pPr>
            <a:r>
              <a:rPr lang="en-US" dirty="0"/>
              <a:t>The study is still homogenous because it has captured the feeling of SF bay area people, it is hard to generalize to the larger audience with the same empathy score. </a:t>
            </a:r>
          </a:p>
        </p:txBody>
      </p:sp>
    </p:spTree>
    <p:extLst>
      <p:ext uri="{BB962C8B-B14F-4D97-AF65-F5344CB8AC3E}">
        <p14:creationId xmlns:p14="http://schemas.microsoft.com/office/powerpoint/2010/main" val="852332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41C74-0C3B-B445-B1B7-30D139CDE676}"/>
              </a:ext>
            </a:extLst>
          </p:cNvPr>
          <p:cNvSpPr>
            <a:spLocks noGrp="1"/>
          </p:cNvSpPr>
          <p:nvPr>
            <p:ph type="title"/>
          </p:nvPr>
        </p:nvSpPr>
        <p:spPr/>
        <p:txBody>
          <a:bodyPr/>
          <a:lstStyle/>
          <a:p>
            <a:r>
              <a:rPr lang="en-US" b="1" dirty="0"/>
              <a:t>Future Work and Conclusion</a:t>
            </a:r>
            <a:endParaRPr lang="en-US" dirty="0"/>
          </a:p>
        </p:txBody>
      </p:sp>
      <p:sp>
        <p:nvSpPr>
          <p:cNvPr id="3" name="Rectangle 2">
            <a:extLst>
              <a:ext uri="{FF2B5EF4-FFF2-40B4-BE49-F238E27FC236}">
                <a16:creationId xmlns:a16="http://schemas.microsoft.com/office/drawing/2014/main" id="{5B5A8C6E-824F-B547-B5E8-89047DF1D6F2}"/>
              </a:ext>
            </a:extLst>
          </p:cNvPr>
          <p:cNvSpPr/>
          <p:nvPr/>
        </p:nvSpPr>
        <p:spPr>
          <a:xfrm>
            <a:off x="715108" y="1870502"/>
            <a:ext cx="7414480" cy="1754326"/>
          </a:xfrm>
          <a:prstGeom prst="rect">
            <a:avLst/>
          </a:prstGeom>
        </p:spPr>
        <p:txBody>
          <a:bodyPr wrap="square">
            <a:spAutoFit/>
          </a:bodyPr>
          <a:lstStyle/>
          <a:p>
            <a:pPr lvl="0"/>
            <a:r>
              <a:rPr lang="en-US" b="1" u="sng" dirty="0"/>
              <a:t>Future Work</a:t>
            </a:r>
          </a:p>
          <a:p>
            <a:pPr lvl="0"/>
            <a:r>
              <a:rPr lang="en-US" dirty="0"/>
              <a:t>Since the study is already working to minimize racial issues using VR, it could be useful for many companies to save a lot of money because they have repetitive causes of racial issues and they end up paying a lot of money in the lawsuit. It is because the research has shown the empathy has increased over time. </a:t>
            </a:r>
          </a:p>
        </p:txBody>
      </p:sp>
      <p:sp>
        <p:nvSpPr>
          <p:cNvPr id="4" name="Rectangle 3">
            <a:extLst>
              <a:ext uri="{FF2B5EF4-FFF2-40B4-BE49-F238E27FC236}">
                <a16:creationId xmlns:a16="http://schemas.microsoft.com/office/drawing/2014/main" id="{E869F70E-FB64-604D-8869-3D285033167E}"/>
              </a:ext>
            </a:extLst>
          </p:cNvPr>
          <p:cNvSpPr/>
          <p:nvPr/>
        </p:nvSpPr>
        <p:spPr>
          <a:xfrm>
            <a:off x="614363" y="3804810"/>
            <a:ext cx="7414480" cy="1754326"/>
          </a:xfrm>
          <a:prstGeom prst="rect">
            <a:avLst/>
          </a:prstGeom>
        </p:spPr>
        <p:txBody>
          <a:bodyPr wrap="square">
            <a:spAutoFit/>
          </a:bodyPr>
          <a:lstStyle/>
          <a:p>
            <a:pPr lvl="0"/>
            <a:r>
              <a:rPr lang="en-US" b="1" u="sng" dirty="0"/>
              <a:t>Conclusion</a:t>
            </a:r>
          </a:p>
          <a:p>
            <a:r>
              <a:rPr lang="en-US" dirty="0"/>
              <a:t>Though the research shows promising results, it is yet to cover more geographic areas. This research can be expended and utilized by industries especially for the staff training to minimize the enterprise risk. It is also can be useful for social well-being for every individual. </a:t>
            </a:r>
          </a:p>
          <a:p>
            <a:pPr lvl="0"/>
            <a:endParaRPr lang="en-US" b="1" u="sng" dirty="0"/>
          </a:p>
        </p:txBody>
      </p:sp>
    </p:spTree>
    <p:extLst>
      <p:ext uri="{BB962C8B-B14F-4D97-AF65-F5344CB8AC3E}">
        <p14:creationId xmlns:p14="http://schemas.microsoft.com/office/powerpoint/2010/main" val="3061291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4"/>
          <p:cNvSpPr>
            <a:spLocks noGrp="1" noChangeArrowheads="1"/>
          </p:cNvSpPr>
          <p:nvPr>
            <p:ph type="ctr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dirty="0">
                <a:cs typeface="+mj-cs"/>
              </a:rPr>
              <a:t>Questions</a:t>
            </a:r>
          </a:p>
        </p:txBody>
      </p:sp>
      <p:sp>
        <p:nvSpPr>
          <p:cNvPr id="27653" name="Rectangle 5"/>
          <p:cNvSpPr>
            <a:spLocks noGrp="1" noChangeArrowheads="1"/>
          </p:cNvSpPr>
          <p:nvPr>
            <p:ph type="subTitle" idx="1"/>
          </p:nvPr>
        </p:nvSpPr>
        <p:spPr>
          <a:xfrm>
            <a:off x="686332" y="1973711"/>
            <a:ext cx="2483589" cy="734588"/>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marL="0" indent="0" eaLnBrk="1" hangingPunct="1">
              <a:buFont typeface="Arial" charset="0"/>
              <a:buNone/>
              <a:defRPr/>
            </a:pPr>
            <a:r>
              <a:rPr lang="en-US" dirty="0">
                <a:solidFill>
                  <a:srgbClr val="0070C0"/>
                </a:solidFill>
                <a:cs typeface="+mn-cs"/>
              </a:rPr>
              <a:t>Questions? </a:t>
            </a:r>
          </a:p>
        </p:txBody>
      </p:sp>
      <p:pic>
        <p:nvPicPr>
          <p:cNvPr id="3" name="Graphic 2" descr="Customer review">
            <a:extLst>
              <a:ext uri="{FF2B5EF4-FFF2-40B4-BE49-F238E27FC236}">
                <a16:creationId xmlns:a16="http://schemas.microsoft.com/office/drawing/2014/main" id="{4D389B24-7D6C-E642-8543-F49543B05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520" y="2883858"/>
            <a:ext cx="3441215" cy="3441215"/>
          </a:xfrm>
          <a:prstGeom prst="rect">
            <a:avLst/>
          </a:prstGeom>
          <a:effectLst>
            <a:outerShdw blurRad="50800" dist="50800" dir="5400000" algn="ctr" rotWithShape="0">
              <a:srgbClr val="000000">
                <a:alpha val="79000"/>
              </a:srgbClr>
            </a:outerShdw>
          </a:effectLst>
        </p:spPr>
      </p:pic>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646464"/>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01"/>
      </a:folHlink>
    </a:clrScheme>
    <a:fontScheme name="Default Design">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333333"/>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333333"/>
        </a:lt2>
        <a:accent1>
          <a:srgbClr val="FF1100"/>
        </a:accent1>
        <a:accent2>
          <a:srgbClr val="333399"/>
        </a:accent2>
        <a:accent3>
          <a:srgbClr val="FFFFFF"/>
        </a:accent3>
        <a:accent4>
          <a:srgbClr val="000000"/>
        </a:accent4>
        <a:accent5>
          <a:srgbClr val="FF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333333"/>
        </a:lt2>
        <a:accent1>
          <a:srgbClr val="CC0000"/>
        </a:accent1>
        <a:accent2>
          <a:srgbClr val="333399"/>
        </a:accent2>
        <a:accent3>
          <a:srgbClr val="FFFFFF"/>
        </a:accent3>
        <a:accent4>
          <a:srgbClr val="000000"/>
        </a:accent4>
        <a:accent5>
          <a:srgbClr val="E2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333333"/>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0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4372</TotalTime>
  <Words>783</Words>
  <Application>Microsoft Macintosh PowerPoint</Application>
  <PresentationFormat>On-screen Show (4:3)</PresentationFormat>
  <Paragraphs>74</Paragraphs>
  <Slides>10</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10</vt:i4>
      </vt:variant>
    </vt:vector>
  </HeadingPairs>
  <TitlesOfParts>
    <vt:vector size="20" baseType="lpstr">
      <vt:lpstr>Algerian</vt:lpstr>
      <vt:lpstr>Apple Chancery</vt:lpstr>
      <vt:lpstr>Arial</vt:lpstr>
      <vt:lpstr>Calibri</vt:lpstr>
      <vt:lpstr>Lucida Grande</vt:lpstr>
      <vt:lpstr>Times New Roman</vt:lpstr>
      <vt:lpstr>Wingdings</vt:lpstr>
      <vt:lpstr>Default Design</vt:lpstr>
      <vt:lpstr>Custom Design</vt:lpstr>
      <vt:lpstr>1_Custom Design</vt:lpstr>
      <vt:lpstr>VR to teach Empathy</vt:lpstr>
      <vt:lpstr>Introduction</vt:lpstr>
      <vt:lpstr>A visual representation of the paper! </vt:lpstr>
      <vt:lpstr>Narrative</vt:lpstr>
      <vt:lpstr>Visual Representation of Narrative: Adopted from the paper</vt:lpstr>
      <vt:lpstr>Why VR is good for teaching empathy</vt:lpstr>
      <vt:lpstr>Shortcomings</vt:lpstr>
      <vt:lpstr>Future Work and Conclusion</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Empirical Evaluation and Comparison of ARIMA and LSTM Models for Multivariate Time Series Data Submitted to Graduate Faculty of TTU in Partial fulfillment of the Requirement for the Degree of  Master of Science   </dc:title>
  <dc:creator>Krishana Gyanwali</dc:creator>
  <cp:lastModifiedBy>Krishana Gyanwali</cp:lastModifiedBy>
  <cp:revision>92</cp:revision>
  <dcterms:created xsi:type="dcterms:W3CDTF">2020-06-14T04:32:06Z</dcterms:created>
  <dcterms:modified xsi:type="dcterms:W3CDTF">2020-09-08T02:47:11Z</dcterms:modified>
</cp:coreProperties>
</file>